
<file path=[Content_Types].xml><?xml version="1.0" encoding="utf-8"?>
<Types xmlns="http://schemas.openxmlformats.org/package/2006/content-types">
  <Override PartName="/customXml/itemProps3.xml" ContentType="application/vnd.openxmlformats-officedocument.customXmlProperties+xml"/>
  <Override PartName="/ppt/slides/slide6.xml" ContentType="application/vnd.openxmlformats-officedocument.presentationml.slide+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docProps/custom.xml" ContentType="application/vnd.openxmlformats-officedocument.custom-propertie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Default Extension="vml" ContentType="application/vnd.openxmlformats-officedocument.vmlDrawing"/>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1"/>
  </p:notesMasterIdLst>
  <p:handoutMasterIdLst>
    <p:handoutMasterId r:id="rId32"/>
  </p:handoutMasterIdLst>
  <p:sldIdLst>
    <p:sldId id="494" r:id="rId5"/>
    <p:sldId id="608" r:id="rId6"/>
    <p:sldId id="609" r:id="rId7"/>
    <p:sldId id="587" r:id="rId8"/>
    <p:sldId id="611" r:id="rId9"/>
    <p:sldId id="536" r:id="rId10"/>
    <p:sldId id="511" r:id="rId11"/>
    <p:sldId id="513" r:id="rId12"/>
    <p:sldId id="514" r:id="rId13"/>
    <p:sldId id="593" r:id="rId14"/>
    <p:sldId id="575" r:id="rId15"/>
    <p:sldId id="538" r:id="rId16"/>
    <p:sldId id="531" r:id="rId17"/>
    <p:sldId id="613" r:id="rId18"/>
    <p:sldId id="626" r:id="rId19"/>
    <p:sldId id="627" r:id="rId20"/>
    <p:sldId id="628" r:id="rId21"/>
    <p:sldId id="612" r:id="rId22"/>
    <p:sldId id="614" r:id="rId23"/>
    <p:sldId id="615" r:id="rId24"/>
    <p:sldId id="616" r:id="rId25"/>
    <p:sldId id="625" r:id="rId26"/>
    <p:sldId id="610" r:id="rId27"/>
    <p:sldId id="584" r:id="rId28"/>
    <p:sldId id="585" r:id="rId29"/>
    <p:sldId id="586" r:id="rId30"/>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4990"/>
    <a:srgbClr val="0033CC"/>
    <a:srgbClr val="0082B0"/>
    <a:srgbClr val="A8BF1B"/>
    <a:srgbClr val="FDE89D"/>
    <a:srgbClr val="37C2ED"/>
    <a:srgbClr val="48C6EE"/>
    <a:srgbClr val="1AB7EA"/>
    <a:srgbClr val="EDD105"/>
    <a:srgbClr val="EFE403"/>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26" autoAdjust="0"/>
    <p:restoredTop sz="90061" autoAdjust="0"/>
  </p:normalViewPr>
  <p:slideViewPr>
    <p:cSldViewPr snapToObjects="1" showGuides="1">
      <p:cViewPr varScale="1">
        <p:scale>
          <a:sx n="70" d="100"/>
          <a:sy n="70" d="100"/>
        </p:scale>
        <p:origin x="-450"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Objects="1">
      <p:cViewPr varScale="1">
        <p:scale>
          <a:sx n="80" d="100"/>
          <a:sy n="80" d="100"/>
        </p:scale>
        <p:origin x="-3222" y="-90"/>
      </p:cViewPr>
      <p:guideLst>
        <p:guide orient="horz" pos="2928"/>
        <p:guide pos="2208"/>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0339" y="0"/>
            <a:ext cx="3038475" cy="465138"/>
          </a:xfrm>
          <a:prstGeom prst="rect">
            <a:avLst/>
          </a:prstGeom>
        </p:spPr>
        <p:txBody>
          <a:bodyPr vert="horz" lIns="91440" tIns="45720" rIns="91440" bIns="45720" rtlCol="0"/>
          <a:lstStyle>
            <a:lvl1pPr algn="r">
              <a:defRPr sz="1200"/>
            </a:lvl1pPr>
          </a:lstStyle>
          <a:p>
            <a:fld id="{7F54BED7-91E1-402A-A5AE-C15F0A8A67CD}" type="datetimeFigureOut">
              <a:rPr lang="en-US" smtClean="0"/>
              <a:pPr/>
              <a:t>5/1/2012</a:t>
            </a:fld>
            <a:endParaRPr lang="en-US" dirty="0"/>
          </a:p>
        </p:txBody>
      </p:sp>
      <p:sp>
        <p:nvSpPr>
          <p:cNvPr id="4" name="Footer Placeholder 3"/>
          <p:cNvSpPr>
            <a:spLocks noGrp="1"/>
          </p:cNvSpPr>
          <p:nvPr>
            <p:ph type="ftr" sz="quarter" idx="2"/>
          </p:nvPr>
        </p:nvSpPr>
        <p:spPr>
          <a:xfrm>
            <a:off x="1" y="8829675"/>
            <a:ext cx="3038475" cy="465138"/>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39" y="8829675"/>
            <a:ext cx="3038475" cy="465138"/>
          </a:xfrm>
          <a:prstGeom prst="rect">
            <a:avLst/>
          </a:prstGeom>
        </p:spPr>
        <p:txBody>
          <a:bodyPr vert="horz" lIns="91440" tIns="45720" rIns="91440" bIns="45720" rtlCol="0" anchor="b"/>
          <a:lstStyle>
            <a:lvl1pPr algn="r">
              <a:defRPr sz="1200"/>
            </a:lvl1pPr>
          </a:lstStyle>
          <a:p>
            <a:fld id="{CAA02F09-5E57-4511-B63D-A364C8EA3BFD}" type="slidenum">
              <a:rPr lang="en-US" smtClean="0"/>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0339" y="0"/>
            <a:ext cx="3038475" cy="465138"/>
          </a:xfrm>
          <a:prstGeom prst="rect">
            <a:avLst/>
          </a:prstGeom>
        </p:spPr>
        <p:txBody>
          <a:bodyPr vert="horz" lIns="91440" tIns="45720" rIns="91440" bIns="45720" rtlCol="0"/>
          <a:lstStyle>
            <a:lvl1pPr algn="r">
              <a:defRPr sz="1200"/>
            </a:lvl1pPr>
          </a:lstStyle>
          <a:p>
            <a:fld id="{287D0006-22DD-401C-AC13-5AE3F617B313}" type="datetimeFigureOut">
              <a:rPr lang="en-US" smtClean="0"/>
              <a:pPr/>
              <a:t>5/1/2012</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675" y="4416427"/>
            <a:ext cx="5607050" cy="41830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829675"/>
            <a:ext cx="3038475" cy="465138"/>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339" y="8829675"/>
            <a:ext cx="3038475" cy="465138"/>
          </a:xfrm>
          <a:prstGeom prst="rect">
            <a:avLst/>
          </a:prstGeom>
        </p:spPr>
        <p:txBody>
          <a:bodyPr vert="horz" lIns="91440" tIns="45720" rIns="91440" bIns="45720" rtlCol="0" anchor="b"/>
          <a:lstStyle>
            <a:lvl1pPr algn="r">
              <a:defRPr sz="1200"/>
            </a:lvl1pPr>
          </a:lstStyle>
          <a:p>
            <a:fld id="{BB133E5F-F3D0-4EA1-99FC-087FBF9CA25B}"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1C08BB72-A27F-4118-BA9C-23CE56283015}" type="slidenum">
              <a:rPr lang="en-US" smtClean="0"/>
              <a:pPr>
                <a:defRPr/>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B133E5F-F3D0-4EA1-99FC-087FBF9CA25B}"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B133E5F-F3D0-4EA1-99FC-087FBF9CA25B}"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B133E5F-F3D0-4EA1-99FC-087FBF9CA25B}" type="slidenum">
              <a:rPr lang="en-US" smtClean="0"/>
              <a:pPr/>
              <a:t>6</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B133E5F-F3D0-4EA1-99FC-087FBF9CA25B}" type="slidenum">
              <a:rPr lang="en-US" smtClean="0"/>
              <a:pPr/>
              <a:t>7</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B133E5F-F3D0-4EA1-99FC-087FBF9CA25B}" type="slidenum">
              <a:rPr lang="en-US" smtClean="0"/>
              <a:pPr/>
              <a:t>8</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B133E5F-F3D0-4EA1-99FC-087FBF9CA25B}" type="slidenum">
              <a:rPr lang="en-US" smtClean="0"/>
              <a:pPr/>
              <a:t>9</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B133E5F-F3D0-4EA1-99FC-087FBF9CA25B}" type="slidenum">
              <a:rPr lang="en-US" smtClean="0"/>
              <a:pPr/>
              <a:t>10</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B133E5F-F3D0-4EA1-99FC-087FBF9CA25B}" type="slidenum">
              <a:rPr lang="en-US" smtClean="0"/>
              <a:pPr/>
              <a:t>11</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B133E5F-F3D0-4EA1-99FC-087FBF9CA25B}" type="slidenum">
              <a:rPr lang="en-US" smtClean="0"/>
              <a:pPr/>
              <a:t>12</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B133E5F-F3D0-4EA1-99FC-087FBF9CA25B}" type="slidenum">
              <a:rPr lang="en-US" smtClean="0"/>
              <a:pPr/>
              <a:t>13</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0091" y="4416426"/>
            <a:ext cx="5610225" cy="4651374"/>
          </a:xfrm>
        </p:spPr>
        <p:txBody>
          <a:bodyPr>
            <a:noAutofit/>
          </a:bodyPr>
          <a:lstStyle/>
          <a:p>
            <a:pPr>
              <a:buFont typeface="Arial" pitchFamily="34" charset="0"/>
              <a:buChar char="•"/>
            </a:pPr>
            <a:r>
              <a:rPr lang="en-US" sz="1000" dirty="0" smtClean="0"/>
              <a:t>Write up talking point coupons example</a:t>
            </a:r>
            <a:endParaRPr lang="en-US" sz="1000" dirty="0"/>
          </a:p>
        </p:txBody>
      </p:sp>
      <p:sp>
        <p:nvSpPr>
          <p:cNvPr id="4" name="Slide Number Placeholder 3"/>
          <p:cNvSpPr>
            <a:spLocks noGrp="1"/>
          </p:cNvSpPr>
          <p:nvPr>
            <p:ph type="sldNum" sz="quarter" idx="10"/>
          </p:nvPr>
        </p:nvSpPr>
        <p:spPr/>
        <p:txBody>
          <a:bodyPr/>
          <a:lstStyle/>
          <a:p>
            <a:fld id="{DEA0B01C-CFF9-4D2A-B81D-B4C01E2F1B8A}" type="slidenum">
              <a:rPr lang="en-US" smtClean="0"/>
              <a:pPr/>
              <a:t>14</a:t>
            </a:fld>
            <a:endParaRPr lang="en-US" dirty="0"/>
          </a:p>
        </p:txBody>
      </p:sp>
      <p:sp>
        <p:nvSpPr>
          <p:cNvPr id="5" name="Footer Placeholder 4"/>
          <p:cNvSpPr>
            <a:spLocks noGrp="1"/>
          </p:cNvSpPr>
          <p:nvPr>
            <p:ph type="ftr" sz="quarter" idx="11"/>
          </p:nvPr>
        </p:nvSpPr>
        <p:spPr/>
        <p:txBody>
          <a:bodyPr/>
          <a:lstStyle/>
          <a:p>
            <a:pPr>
              <a:defRPr/>
            </a:pPr>
            <a:r>
              <a:rPr lang="en-US" dirty="0" smtClean="0"/>
              <a:t>Proprietary and Confidential - Catalyst Rx 2010</a:t>
            </a:r>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266">
              <a:defRPr/>
            </a:pPr>
            <a:r>
              <a:rPr lang="en-US" dirty="0" smtClean="0"/>
              <a:t>Classes becam</a:t>
            </a:r>
            <a:r>
              <a:rPr lang="en-US" baseline="0" dirty="0" smtClean="0"/>
              <a:t>e available 11/1 soft with 1/1 hard but no response from client</a:t>
            </a:r>
            <a:endParaRPr lang="en-US" dirty="0" smtClean="0"/>
          </a:p>
          <a:p>
            <a:endParaRPr lang="en-US" dirty="0"/>
          </a:p>
        </p:txBody>
      </p:sp>
      <p:sp>
        <p:nvSpPr>
          <p:cNvPr id="4" name="Slide Number Placeholder 3"/>
          <p:cNvSpPr>
            <a:spLocks noGrp="1"/>
          </p:cNvSpPr>
          <p:nvPr>
            <p:ph type="sldNum" sz="quarter" idx="10"/>
          </p:nvPr>
        </p:nvSpPr>
        <p:spPr/>
        <p:txBody>
          <a:bodyPr/>
          <a:lstStyle/>
          <a:p>
            <a:fld id="{BB133E5F-F3D0-4EA1-99FC-087FBF9CA25B}" type="slidenum">
              <a:rPr lang="en-US" smtClean="0"/>
              <a:pPr/>
              <a:t>15</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266">
              <a:defRPr/>
            </a:pPr>
            <a:r>
              <a:rPr lang="en-US" dirty="0" smtClean="0"/>
              <a:t>Note: the acronym FAP is not a client-facing</a:t>
            </a:r>
            <a:r>
              <a:rPr lang="en-US" baseline="0" dirty="0" smtClean="0"/>
              <a:t> term and </a:t>
            </a:r>
            <a:r>
              <a:rPr lang="en-US" dirty="0" smtClean="0"/>
              <a:t>should not be used externally – Please refer to these</a:t>
            </a:r>
            <a:r>
              <a:rPr lang="en-US" baseline="0" dirty="0" smtClean="0"/>
              <a:t> edits as “</a:t>
            </a:r>
            <a:r>
              <a:rPr lang="en-US" dirty="0" smtClean="0"/>
              <a:t>Formulary Advantage”, “Formulary Advantage Categories”, and “Formulary Advantage programs or programming” (or even “edits”) in external materials/conversations going forward</a:t>
            </a:r>
          </a:p>
          <a:p>
            <a:endParaRPr lang="en-US" dirty="0"/>
          </a:p>
        </p:txBody>
      </p:sp>
      <p:sp>
        <p:nvSpPr>
          <p:cNvPr id="4" name="Slide Number Placeholder 3"/>
          <p:cNvSpPr>
            <a:spLocks noGrp="1"/>
          </p:cNvSpPr>
          <p:nvPr>
            <p:ph type="sldNum" sz="quarter" idx="10"/>
          </p:nvPr>
        </p:nvSpPr>
        <p:spPr/>
        <p:txBody>
          <a:bodyPr/>
          <a:lstStyle/>
          <a:p>
            <a:fld id="{BB133E5F-F3D0-4EA1-99FC-087FBF9CA25B}" type="slidenum">
              <a:rPr lang="en-US" smtClean="0"/>
              <a:pPr/>
              <a:t>16</a:t>
            </a:fld>
            <a:endParaRPr lang="en-US" dirty="0"/>
          </a:p>
        </p:txBody>
      </p:sp>
    </p:spTree>
    <p:extLst>
      <p:ext uri="{BB962C8B-B14F-4D97-AF65-F5344CB8AC3E}">
        <p14:creationId xmlns:p14="http://schemas.microsoft.com/office/powerpoint/2010/main" xmlns="" val="8059092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266">
              <a:defRPr/>
            </a:pPr>
            <a:r>
              <a:rPr lang="en-US" dirty="0" smtClean="0"/>
              <a:t>Note: the acronym FAP is not a client-facing</a:t>
            </a:r>
            <a:r>
              <a:rPr lang="en-US" baseline="0" dirty="0" smtClean="0"/>
              <a:t> term and </a:t>
            </a:r>
            <a:r>
              <a:rPr lang="en-US" dirty="0" smtClean="0"/>
              <a:t>should not be used externally – Please refer to these</a:t>
            </a:r>
            <a:r>
              <a:rPr lang="en-US" baseline="0" dirty="0" smtClean="0"/>
              <a:t> edits as “</a:t>
            </a:r>
            <a:r>
              <a:rPr lang="en-US" dirty="0" smtClean="0"/>
              <a:t>Formulary Advantage”, “Formulary Advantage Categories”, and “Formulary Advantage programs or programming” (or even “edits”) in external materials/conversations going forward</a:t>
            </a:r>
          </a:p>
          <a:p>
            <a:endParaRPr lang="en-US" dirty="0"/>
          </a:p>
        </p:txBody>
      </p:sp>
      <p:sp>
        <p:nvSpPr>
          <p:cNvPr id="4" name="Slide Number Placeholder 3"/>
          <p:cNvSpPr>
            <a:spLocks noGrp="1"/>
          </p:cNvSpPr>
          <p:nvPr>
            <p:ph type="sldNum" sz="quarter" idx="10"/>
          </p:nvPr>
        </p:nvSpPr>
        <p:spPr/>
        <p:txBody>
          <a:bodyPr/>
          <a:lstStyle/>
          <a:p>
            <a:fld id="{BB133E5F-F3D0-4EA1-99FC-087FBF9CA25B}" type="slidenum">
              <a:rPr lang="en-US" smtClean="0"/>
              <a:pPr/>
              <a:t>17</a:t>
            </a:fld>
            <a:endParaRPr lang="en-US" dirty="0"/>
          </a:p>
        </p:txBody>
      </p:sp>
    </p:spTree>
    <p:extLst>
      <p:ext uri="{BB962C8B-B14F-4D97-AF65-F5344CB8AC3E}">
        <p14:creationId xmlns:p14="http://schemas.microsoft.com/office/powerpoint/2010/main" xmlns="" val="8059092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B133E5F-F3D0-4EA1-99FC-087FBF9CA25B}" type="slidenum">
              <a:rPr lang="en-US" smtClean="0"/>
              <a:pPr/>
              <a:t>18</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085850" lvl="3">
              <a:spcBef>
                <a:spcPts val="800"/>
              </a:spcBef>
              <a:buFont typeface="Arial" pitchFamily="34" charset="0"/>
              <a:buChar char="–"/>
            </a:pPr>
            <a:r>
              <a:rPr lang="en-US" sz="1200" dirty="0" smtClean="0"/>
              <a:t>A more extensive product review, and a risk-based assessment of interchangeability</a:t>
            </a:r>
          </a:p>
          <a:p>
            <a:pPr marL="1085850" lvl="3">
              <a:spcBef>
                <a:spcPts val="800"/>
              </a:spcBef>
              <a:buFont typeface="Arial" pitchFamily="34" charset="0"/>
              <a:buChar char="–"/>
            </a:pPr>
            <a:r>
              <a:rPr lang="en-US" sz="1200" dirty="0" smtClean="0"/>
              <a:t>Standards for consideration of the product’s complexity, formulation, stability, and functional characteristics</a:t>
            </a:r>
          </a:p>
          <a:p>
            <a:pPr marL="1085850" lvl="3">
              <a:spcBef>
                <a:spcPts val="800"/>
              </a:spcBef>
              <a:buFont typeface="Arial" pitchFamily="34" charset="0"/>
              <a:buChar char="–"/>
            </a:pPr>
            <a:r>
              <a:rPr lang="en-US" sz="1200" dirty="0" smtClean="0"/>
              <a:t>Stricter oversight of manufacturing processes, in order to minimize the potential for variants or impurities</a:t>
            </a:r>
          </a:p>
          <a:p>
            <a:pPr marL="1085850" lvl="3">
              <a:spcBef>
                <a:spcPts val="800"/>
              </a:spcBef>
              <a:buFont typeface="Arial" pitchFamily="34" charset="0"/>
              <a:buChar char="–"/>
            </a:pPr>
            <a:r>
              <a:rPr lang="en-US" sz="1200" dirty="0" smtClean="0"/>
              <a:t>Product-specific post-approval safety monitoring</a:t>
            </a:r>
          </a:p>
          <a:p>
            <a:pPr marL="1085850" lvl="3">
              <a:spcBef>
                <a:spcPts val="800"/>
              </a:spcBef>
              <a:buFont typeface="Arial" pitchFamily="34" charset="0"/>
              <a:buChar char="–"/>
            </a:pPr>
            <a:r>
              <a:rPr lang="en-US" sz="1200" dirty="0" smtClean="0"/>
              <a:t>An overall higher standard of similarity to a reference product</a:t>
            </a:r>
          </a:p>
          <a:p>
            <a:pPr marL="1085850" lvl="3">
              <a:spcBef>
                <a:spcPts val="800"/>
              </a:spcBef>
              <a:buFont typeface="Arial" pitchFamily="34" charset="0"/>
              <a:buChar char="–"/>
            </a:pPr>
            <a:r>
              <a:rPr lang="en-US" sz="1200" dirty="0" smtClean="0"/>
              <a:t>Standards to ensure that products that are not deemed interchangeable are not inadvertently substituted without the prescriber’s consent</a:t>
            </a:r>
          </a:p>
          <a:p>
            <a:endParaRPr lang="en-US" dirty="0"/>
          </a:p>
        </p:txBody>
      </p:sp>
      <p:sp>
        <p:nvSpPr>
          <p:cNvPr id="4" name="Slide Number Placeholder 3"/>
          <p:cNvSpPr>
            <a:spLocks noGrp="1"/>
          </p:cNvSpPr>
          <p:nvPr>
            <p:ph type="sldNum" sz="quarter" idx="10"/>
          </p:nvPr>
        </p:nvSpPr>
        <p:spPr/>
        <p:txBody>
          <a:bodyPr/>
          <a:lstStyle/>
          <a:p>
            <a:fld id="{BB133E5F-F3D0-4EA1-99FC-087FBF9CA25B}" type="slidenum">
              <a:rPr lang="en-US" smtClean="0"/>
              <a:pPr/>
              <a:t>20</a:t>
            </a:fld>
            <a:endParaRPr lang="en-US" dirty="0"/>
          </a:p>
        </p:txBody>
      </p:sp>
    </p:spTree>
    <p:extLst>
      <p:ext uri="{BB962C8B-B14F-4D97-AF65-F5344CB8AC3E}">
        <p14:creationId xmlns:p14="http://schemas.microsoft.com/office/powerpoint/2010/main" xmlns="" val="21437578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Big Changes – strategy coming by </a:t>
            </a:r>
            <a:endParaRPr lang="en-US" dirty="0"/>
          </a:p>
        </p:txBody>
      </p:sp>
      <p:sp>
        <p:nvSpPr>
          <p:cNvPr id="4" name="Slide Number Placeholder 3"/>
          <p:cNvSpPr>
            <a:spLocks noGrp="1"/>
          </p:cNvSpPr>
          <p:nvPr>
            <p:ph type="sldNum" sz="quarter" idx="10"/>
          </p:nvPr>
        </p:nvSpPr>
        <p:spPr/>
        <p:txBody>
          <a:bodyPr/>
          <a:lstStyle/>
          <a:p>
            <a:fld id="{BB133E5F-F3D0-4EA1-99FC-087FBF9CA25B}" type="slidenum">
              <a:rPr lang="en-US" smtClean="0"/>
              <a:pPr/>
              <a:t>21</a:t>
            </a:fld>
            <a:endParaRPr lang="en-US" dirty="0"/>
          </a:p>
        </p:txBody>
      </p:sp>
    </p:spTree>
    <p:extLst>
      <p:ext uri="{BB962C8B-B14F-4D97-AF65-F5344CB8AC3E}">
        <p14:creationId xmlns:p14="http://schemas.microsoft.com/office/powerpoint/2010/main" xmlns="" val="40244503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B133E5F-F3D0-4EA1-99FC-087FBF9CA25B}" type="slidenum">
              <a:rPr lang="en-US" smtClean="0"/>
              <a:pPr/>
              <a:t>22</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B133E5F-F3D0-4EA1-99FC-087FBF9CA25B}" type="slidenum">
              <a:rPr lang="en-US" smtClean="0"/>
              <a:pPr/>
              <a:t>23</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Rot="1" noChangeAspect="1" noTextEdit="1"/>
          </p:cNvSpPr>
          <p:nvPr>
            <p:ph type="sldImg"/>
          </p:nvPr>
        </p:nvSpPr>
        <p:spPr bwMode="auto">
          <a:noFill/>
          <a:ln>
            <a:solidFill>
              <a:srgbClr val="000000"/>
            </a:solidFill>
            <a:miter lim="800000"/>
            <a:headEnd/>
            <a:tailEnd/>
          </a:ln>
        </p:spPr>
      </p:sp>
      <p:sp>
        <p:nvSpPr>
          <p:cNvPr id="57346" name="Rectangle 3"/>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Talk to Price and Save</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Date Placeholder 2"/>
          <p:cNvSpPr txBox="1">
            <a:spLocks/>
          </p:cNvSpPr>
          <p:nvPr userDrawn="1"/>
        </p:nvSpPr>
        <p:spPr>
          <a:xfrm>
            <a:off x="-152400" y="6492875"/>
            <a:ext cx="2514600" cy="365125"/>
          </a:xfrm>
          <a:prstGeom prst="rect">
            <a:avLst/>
          </a:prstGeom>
        </p:spPr>
        <p:txBody>
          <a:bodyPr anchor="ctr" anchorCtr="1"/>
          <a:lstStyle>
            <a:lvl1pPr>
              <a:defRPr sz="1050">
                <a:latin typeface="Arial Narrow" pitchFamily="34" charset="0"/>
              </a:defRPr>
            </a:lvl1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smtClean="0">
                <a:ln>
                  <a:noFill/>
                </a:ln>
                <a:solidFill>
                  <a:schemeClr val="bg1"/>
                </a:solidFill>
                <a:effectLst/>
                <a:uLnTx/>
                <a:uFillTx/>
              </a:rPr>
              <a:t>Proprietary and Confidential, Catalyst Rx 2009 </a:t>
            </a:r>
            <a:endParaRPr kumimoji="0" lang="en-US" sz="1000" b="0" i="0" u="none" strike="noStrike" kern="1200" cap="none" spc="0" normalizeH="0" baseline="0" noProof="0" dirty="0">
              <a:ln>
                <a:noFill/>
              </a:ln>
              <a:solidFill>
                <a:schemeClr val="bg1"/>
              </a:solidFill>
              <a:effectLst/>
              <a:uLnTx/>
              <a:uFillTx/>
            </a:endParaRPr>
          </a:p>
        </p:txBody>
      </p:sp>
      <p:pic>
        <p:nvPicPr>
          <p:cNvPr id="5" name="Picture 4" descr="Cover 27 B.JPG"/>
          <p:cNvPicPr>
            <a:picLocks noChangeAspect="1"/>
          </p:cNvPicPr>
          <p:nvPr userDrawn="1"/>
        </p:nvPicPr>
        <p:blipFill>
          <a:blip r:embed="rId2"/>
          <a:stretch>
            <a:fillRect/>
          </a:stretch>
        </p:blipFill>
        <p:spPr>
          <a:xfrm>
            <a:off x="0" y="0"/>
            <a:ext cx="9144000" cy="6858000"/>
          </a:xfrm>
          <a:prstGeom prst="rect">
            <a:avLst/>
          </a:prstGeom>
        </p:spPr>
      </p:pic>
      <p:sp>
        <p:nvSpPr>
          <p:cNvPr id="6" name="Date Placeholder 2"/>
          <p:cNvSpPr txBox="1">
            <a:spLocks/>
          </p:cNvSpPr>
          <p:nvPr userDrawn="1"/>
        </p:nvSpPr>
        <p:spPr>
          <a:xfrm>
            <a:off x="-152400" y="6492875"/>
            <a:ext cx="2514600" cy="365125"/>
          </a:xfrm>
          <a:prstGeom prst="rect">
            <a:avLst/>
          </a:prstGeom>
        </p:spPr>
        <p:txBody>
          <a:bodyPr anchor="ctr" anchorCtr="1"/>
          <a:lstStyle>
            <a:lvl1pPr>
              <a:defRPr sz="1050">
                <a:latin typeface="Arial Narrow" pitchFamily="34" charset="0"/>
              </a:defRPr>
            </a:lvl1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smtClean="0">
                <a:ln>
                  <a:noFill/>
                </a:ln>
                <a:solidFill>
                  <a:schemeClr val="bg1"/>
                </a:solidFill>
                <a:effectLst/>
                <a:uLnTx/>
                <a:uFillTx/>
              </a:rPr>
              <a:t>Proprietary and Confidential, Catalyst Rx 2011 </a:t>
            </a:r>
            <a:endParaRPr kumimoji="0" lang="en-US" sz="1000" b="0" i="0" u="none" strike="noStrike" kern="1200" cap="none" spc="0" normalizeH="0" baseline="0" noProof="0" dirty="0">
              <a:ln>
                <a:noFill/>
              </a:ln>
              <a:solidFill>
                <a:schemeClr val="bg1"/>
              </a:solidFill>
              <a:effectLst/>
              <a:uLnTx/>
              <a:uFillTx/>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6781800" y="6492875"/>
            <a:ext cx="2209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3505200" y="6492875"/>
            <a:ext cx="2133600" cy="365125"/>
          </a:xfrm>
          <a:prstGeom prst="rect">
            <a:avLst/>
          </a:prstGeom>
        </p:spPr>
        <p:txBody>
          <a:bodyPr/>
          <a:lstStyle/>
          <a:p>
            <a:fld id="{0F0F0052-DAEC-4E4A-99BF-6FC7C7BC5575}" type="slidenum">
              <a:rPr lang="en-US" smtClean="0"/>
              <a:pPr/>
              <a:t>‹#›</a:t>
            </a:fld>
            <a:endParaRPr lang="en-US" dirty="0"/>
          </a:p>
        </p:txBody>
      </p:sp>
      <p:sp>
        <p:nvSpPr>
          <p:cNvPr id="4" name="Date Placeholder 3"/>
          <p:cNvSpPr>
            <a:spLocks noGrp="1"/>
          </p:cNvSpPr>
          <p:nvPr>
            <p:ph type="dt" sz="half" idx="10"/>
          </p:nvPr>
        </p:nvSpPr>
        <p:spPr>
          <a:xfrm>
            <a:off x="457200" y="6492875"/>
            <a:ext cx="3048000" cy="365125"/>
          </a:xfrm>
          <a:prstGeom prst="rect">
            <a:avLst/>
          </a:prstGeom>
        </p:spPr>
        <p:txBody>
          <a:bodyPr/>
          <a:lstStyle/>
          <a:p>
            <a:fld id="{05FE69B3-554F-574D-BE7C-61109349444A}" type="datetimeFigureOut">
              <a:rPr lang="en-US" smtClean="0"/>
              <a:pPr/>
              <a:t>5/1/2012</a:t>
            </a:fld>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pic>
        <p:nvPicPr>
          <p:cNvPr id="10" name="Picture 9" descr="Transition 27.JPG"/>
          <p:cNvPicPr>
            <a:picLocks noChangeAspect="1"/>
          </p:cNvPicPr>
          <p:nvPr userDrawn="1"/>
        </p:nvPicPr>
        <p:blipFill>
          <a:blip r:embed="rId2"/>
          <a:stretch>
            <a:fillRect/>
          </a:stretch>
        </p:blipFill>
        <p:spPr>
          <a:xfrm>
            <a:off x="0" y="0"/>
            <a:ext cx="9144000" cy="6858000"/>
          </a:xfrm>
          <a:prstGeom prst="rect">
            <a:avLst/>
          </a:prstGeom>
        </p:spPr>
      </p:pic>
      <p:pic>
        <p:nvPicPr>
          <p:cNvPr id="12" name="Picture 11" descr="Catalyst Rx.color.png"/>
          <p:cNvPicPr>
            <a:picLocks noChangeAspect="1"/>
          </p:cNvPicPr>
          <p:nvPr userDrawn="1"/>
        </p:nvPicPr>
        <p:blipFill>
          <a:blip r:embed="rId3"/>
          <a:stretch>
            <a:fillRect/>
          </a:stretch>
        </p:blipFill>
        <p:spPr>
          <a:xfrm>
            <a:off x="7391400" y="6019800"/>
            <a:ext cx="1648971" cy="286028"/>
          </a:xfrm>
          <a:prstGeom prst="rect">
            <a:avLst/>
          </a:prstGeom>
        </p:spPr>
      </p:pic>
      <p:sp>
        <p:nvSpPr>
          <p:cNvPr id="9" name="Date Placeholder 2"/>
          <p:cNvSpPr txBox="1">
            <a:spLocks/>
          </p:cNvSpPr>
          <p:nvPr userDrawn="1"/>
        </p:nvSpPr>
        <p:spPr>
          <a:xfrm>
            <a:off x="-152400" y="6492875"/>
            <a:ext cx="2514600" cy="365125"/>
          </a:xfrm>
          <a:prstGeom prst="rect">
            <a:avLst/>
          </a:prstGeom>
        </p:spPr>
        <p:txBody>
          <a:bodyPr anchor="ctr" anchorCtr="1"/>
          <a:lstStyle>
            <a:lvl1pPr>
              <a:defRPr sz="1050">
                <a:latin typeface="Arial Narrow" pitchFamily="34" charset="0"/>
              </a:defRPr>
            </a:lvl1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smtClean="0">
                <a:ln>
                  <a:noFill/>
                </a:ln>
                <a:solidFill>
                  <a:schemeClr val="bg1"/>
                </a:solidFill>
                <a:effectLst/>
                <a:uLnTx/>
                <a:uFillTx/>
              </a:rPr>
              <a:t>Proprietary and Confidential, Catalyst Rx 2011 </a:t>
            </a:r>
            <a:endParaRPr kumimoji="0" lang="en-US" sz="1000" b="0" i="0" u="none" strike="noStrike" kern="1200" cap="none" spc="0" normalizeH="0" baseline="0" noProof="0" dirty="0">
              <a:ln>
                <a:noFill/>
              </a:ln>
              <a:solidFill>
                <a:schemeClr val="bg1"/>
              </a:solidFill>
              <a:effectLst/>
              <a:uLnTx/>
              <a:uFillTx/>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sz="2000"/>
            </a:lvl1pPr>
            <a:lvl5pPr>
              <a:defRPr/>
            </a:lvl5pPr>
            <a:lvl6pPr>
              <a:defRPr sz="1000">
                <a:latin typeface="Arial" pitchFamily="34" charset="0"/>
                <a:cs typeface="Arial" pitchFamily="34" charset="0"/>
              </a:defRPr>
            </a:lvl6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4"/>
            <a:endParaRPr lang="en-US" dirty="0" smtClean="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000"/>
            </a:lvl1pPr>
            <a:lvl2pPr>
              <a:defRPr sz="1800"/>
            </a:lvl2pPr>
            <a:lvl3pPr>
              <a:defRPr sz="1600"/>
            </a:lvl3pPr>
            <a:lvl4pPr>
              <a:defRPr sz="1400"/>
            </a:lvl4pPr>
            <a:lvl5pPr>
              <a:defRPr sz="12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4"/>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000"/>
            </a:lvl1pPr>
            <a:lvl2pPr>
              <a:defRPr sz="1800"/>
            </a:lvl2pPr>
            <a:lvl3pPr>
              <a:defRPr sz="1600"/>
            </a:lvl3pPr>
            <a:lvl4pPr>
              <a:defRPr sz="1400"/>
            </a:lvl4pPr>
            <a:lvl5pPr>
              <a:defRPr sz="12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smtClean="0"/>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file:///\\localhost\Users\kevinbush\Desktop\PPT%20templates%20082409\_current%20templates%20and%20work\version%2021\_jpegs\Catalyst%20Rx-TEST.jpg" TargetMode="External"/><Relationship Id="rId5" Type="http://schemas.openxmlformats.org/officeDocument/2006/relationships/slideLayout" Target="../slideLayouts/slideLayout5.xml"/><Relationship Id="rId10" Type="http://schemas.openxmlformats.org/officeDocument/2006/relationships/image" Target="../media/image2.jpeg"/><Relationship Id="rId4" Type="http://schemas.openxmlformats.org/officeDocument/2006/relationships/slideLayout" Target="../slideLayouts/slideLayout4.xml"/><Relationship Id="rId9" Type="http://schemas.openxmlformats.org/officeDocument/2006/relationships/image" Target="file://localhost/Users/kevinbush/Desktop/composition%2025.jpg"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composition 25.jpg" descr="/Users/kevinbush/Desktop/composition 25.jpg"/>
          <p:cNvPicPr>
            <a:picLocks noChangeAspect="1"/>
          </p:cNvPicPr>
          <p:nvPr/>
        </p:nvPicPr>
        <p:blipFill>
          <a:blip r:embed="rId8" r:link="rId9"/>
          <a:stretch>
            <a:fillRect/>
          </a:stretch>
        </p:blipFill>
        <p:spPr>
          <a:xfrm>
            <a:off x="0" y="0"/>
            <a:ext cx="9144000" cy="6858000"/>
          </a:xfrm>
          <a:prstGeom prst="rect">
            <a:avLst/>
          </a:prstGeom>
        </p:spPr>
      </p:pic>
      <p:sp>
        <p:nvSpPr>
          <p:cNvPr id="2" name="Title Placeholder 1"/>
          <p:cNvSpPr>
            <a:spLocks noGrp="1"/>
          </p:cNvSpPr>
          <p:nvPr>
            <p:ph type="title"/>
          </p:nvPr>
        </p:nvSpPr>
        <p:spPr>
          <a:xfrm>
            <a:off x="2743200" y="0"/>
            <a:ext cx="6400800" cy="9144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endParaRPr lang="en-US" dirty="0" smtClean="0"/>
          </a:p>
          <a:p>
            <a:pPr lvl="6"/>
            <a:endParaRPr lang="en-US" dirty="0"/>
          </a:p>
        </p:txBody>
      </p:sp>
      <p:pic>
        <p:nvPicPr>
          <p:cNvPr id="8" name="Catalyst Rx-TEST.jpg" descr="/Users/kevinbush/Desktop/PPT templates 082409/_current templates and work/version 21/_jpegs/Catalyst Rx-TEST.jpg"/>
          <p:cNvPicPr>
            <a:picLocks noChangeAspect="1"/>
          </p:cNvPicPr>
          <p:nvPr userDrawn="1"/>
        </p:nvPicPr>
        <p:blipFill>
          <a:blip r:embed="rId10" r:link="rId11" cstate="print"/>
          <a:srcRect/>
          <a:stretch>
            <a:fillRect/>
          </a:stretch>
        </p:blipFill>
        <p:spPr bwMode="auto">
          <a:xfrm>
            <a:off x="7402845" y="6477000"/>
            <a:ext cx="1620837" cy="280988"/>
          </a:xfrm>
          <a:prstGeom prst="rect">
            <a:avLst/>
          </a:prstGeom>
          <a:noFill/>
          <a:ln w="9525">
            <a:noFill/>
            <a:miter lim="800000"/>
            <a:headEnd/>
            <a:tailEnd/>
          </a:ln>
        </p:spPr>
      </p:pic>
      <p:sp>
        <p:nvSpPr>
          <p:cNvPr id="6" name="Slide Number Placeholder 5"/>
          <p:cNvSpPr txBox="1">
            <a:spLocks/>
          </p:cNvSpPr>
          <p:nvPr userDrawn="1"/>
        </p:nvSpPr>
        <p:spPr>
          <a:xfrm>
            <a:off x="3505200" y="6492875"/>
            <a:ext cx="2133600" cy="365125"/>
          </a:xfrm>
          <a:prstGeom prst="rect">
            <a:avLst/>
          </a:prstGeom>
        </p:spPr>
        <p:txBody>
          <a:bodyPr vert="horz" lIns="91440" tIns="45720" rIns="91440" bIns="45720" rtlCol="0" anchor="ctr"/>
          <a:lstStyle>
            <a:lvl1pPr algn="ctr">
              <a:defRPr sz="1100">
                <a:solidFill>
                  <a:schemeClr val="tx1"/>
                </a:solidFill>
                <a:latin typeface="Arial" pitchFamily="34" charset="0"/>
                <a:cs typeface="Arial" pitchFamily="34" charset="0"/>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fld id="{0F0F0052-DAEC-4E4A-99BF-6FC7C7BC5575}" type="slidenum">
              <a:rPr kumimoji="0" lang="en-US" b="0" i="0" u="none" strike="noStrike" kern="1200" cap="none" spc="0" normalizeH="0" baseline="0" noProof="0" smtClean="0">
                <a:ln>
                  <a:noFill/>
                </a:ln>
                <a:solidFill>
                  <a:schemeClr val="tx1"/>
                </a:solidFill>
                <a:effectLst/>
                <a:uLnTx/>
                <a:uFillTx/>
                <a:latin typeface="Arial" pitchFamily="34" charset="0"/>
                <a:ea typeface="+mn-ea"/>
                <a:cs typeface="Arial"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a:t>
            </a:fld>
            <a:endParaRPr kumimoji="0" lang="en-US" b="0" i="0" u="none" strike="noStrike" kern="1200" cap="none" spc="0" normalizeH="0" baseline="0" noProof="0" dirty="0">
              <a:ln>
                <a:noFill/>
              </a:ln>
              <a:solidFill>
                <a:schemeClr val="tx1"/>
              </a:solidFill>
              <a:effectLst/>
              <a:uLnTx/>
              <a:uFillTx/>
              <a:latin typeface="Arial" pitchFamily="34" charset="0"/>
              <a:ea typeface="+mn-ea"/>
              <a:cs typeface="Arial" pitchFamily="34" charset="0"/>
            </a:endParaRPr>
          </a:p>
        </p:txBody>
      </p:sp>
      <p:sp>
        <p:nvSpPr>
          <p:cNvPr id="9" name="Date Placeholder 2"/>
          <p:cNvSpPr txBox="1">
            <a:spLocks/>
          </p:cNvSpPr>
          <p:nvPr userDrawn="1"/>
        </p:nvSpPr>
        <p:spPr>
          <a:xfrm>
            <a:off x="-421321" y="6512858"/>
            <a:ext cx="3048000" cy="365125"/>
          </a:xfrm>
          <a:prstGeom prst="rect">
            <a:avLst/>
          </a:prstGeom>
        </p:spPr>
        <p:txBody>
          <a:bodyPr anchor="ctr" anchorCtr="1"/>
          <a:lstStyle>
            <a:lvl1pPr>
              <a:defRPr sz="1050">
                <a:latin typeface="Arial Narrow" pitchFamily="34" charset="0"/>
              </a:defRPr>
            </a:lvl1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smtClean="0">
                <a:ln>
                  <a:noFill/>
                </a:ln>
                <a:solidFill>
                  <a:schemeClr val="tx1"/>
                </a:solidFill>
                <a:effectLst/>
                <a:uLnTx/>
                <a:uFillTx/>
                <a:latin typeface="Arial Narrow" pitchFamily="34" charset="0"/>
                <a:ea typeface="+mn-ea"/>
                <a:cs typeface="+mn-cs"/>
              </a:rPr>
              <a:t>Proprietary and Confidential, Catalyst Rx 2011 </a:t>
            </a:r>
            <a:endParaRPr kumimoji="0" lang="en-US" sz="1000" b="0" i="0" u="none" strike="noStrike" kern="1200" cap="none" spc="0" normalizeH="0" baseline="0" noProof="0" dirty="0">
              <a:ln>
                <a:noFill/>
              </a:ln>
              <a:solidFill>
                <a:schemeClr val="tx1"/>
              </a:solidFill>
              <a:effectLst/>
              <a:uLnTx/>
              <a:uFillTx/>
              <a:latin typeface="Arial Narrow" pitchFamily="34" charset="0"/>
              <a:ea typeface="+mn-ea"/>
              <a:cs typeface="+mn-cs"/>
            </a:endParaRPr>
          </a:p>
        </p:txBody>
      </p:sp>
    </p:spTree>
  </p:cSld>
  <p:clrMap bg1="lt1" tx1="dk1" bg2="lt2" tx2="dk2" accent1="accent1" accent2="accent2" accent3="accent3" accent4="accent4" accent5="accent5" accent6="accent6" hlink="hlink" folHlink="folHlink"/>
  <p:sldLayoutIdLst>
    <p:sldLayoutId id="2147483670" r:id="rId1"/>
    <p:sldLayoutId id="2147483649" r:id="rId2"/>
    <p:sldLayoutId id="2147483650" r:id="rId3"/>
    <p:sldLayoutId id="2147483652" r:id="rId4"/>
    <p:sldLayoutId id="2147483654" r:id="rId5"/>
    <p:sldLayoutId id="2147483655" r:id="rId6"/>
  </p:sldLayoutIdLst>
  <p:txStyles>
    <p:titleStyle>
      <a:lvl1pPr algn="l" defTabSz="457200" rtl="0" eaLnBrk="1" latinLnBrk="0" hangingPunct="1">
        <a:spcBef>
          <a:spcPct val="0"/>
        </a:spcBef>
        <a:buNone/>
        <a:defRPr sz="2400" b="1" kern="1200">
          <a:solidFill>
            <a:schemeClr val="bg1"/>
          </a:solidFill>
          <a:latin typeface="Arial" pitchFamily="34" charset="0"/>
          <a:ea typeface="+mj-ea"/>
          <a:cs typeface="Arial" pitchFamily="34" charset="0"/>
        </a:defRPr>
      </a:lvl1pPr>
    </p:titleStyle>
    <p:bodyStyle>
      <a:lvl1pPr marL="342900" indent="-342900" algn="l" defTabSz="457200" rtl="0" eaLnBrk="1" latinLnBrk="0" hangingPunct="1">
        <a:spcBef>
          <a:spcPct val="20000"/>
        </a:spcBef>
        <a:buFont typeface="Wingdings" pitchFamily="2" charset="2"/>
        <a:buChar char="§"/>
        <a:defRPr sz="2000" kern="1200">
          <a:solidFill>
            <a:schemeClr val="tx1"/>
          </a:solidFill>
          <a:latin typeface="Arial" pitchFamily="34" charset="0"/>
          <a:ea typeface="+mn-ea"/>
          <a:cs typeface="Arial" pitchFamily="34" charset="0"/>
        </a:defRPr>
      </a:lvl1pPr>
      <a:lvl2pPr marL="742950" indent="-285750" algn="l" defTabSz="457200" rtl="0" eaLnBrk="1" latinLnBrk="0" hangingPunct="1">
        <a:spcBef>
          <a:spcPct val="20000"/>
        </a:spcBef>
        <a:buFont typeface="Arial"/>
        <a:buChar char="–"/>
        <a:defRPr sz="1800" kern="1200">
          <a:solidFill>
            <a:schemeClr val="tx1"/>
          </a:solidFill>
          <a:latin typeface="Arial" pitchFamily="34" charset="0"/>
          <a:ea typeface="+mn-ea"/>
          <a:cs typeface="Arial" pitchFamily="34" charset="0"/>
        </a:defRPr>
      </a:lvl2pPr>
      <a:lvl3pPr marL="1143000" indent="-228600" algn="l" defTabSz="457200" rtl="0" eaLnBrk="1" latinLnBrk="0" hangingPunct="1">
        <a:spcBef>
          <a:spcPct val="20000"/>
        </a:spcBef>
        <a:buFont typeface="Arial"/>
        <a:buChar char="•"/>
        <a:defRPr sz="1600" kern="1200">
          <a:solidFill>
            <a:schemeClr val="tx1"/>
          </a:solidFill>
          <a:latin typeface="Arial" pitchFamily="34" charset="0"/>
          <a:ea typeface="+mn-ea"/>
          <a:cs typeface="Arial" pitchFamily="34" charset="0"/>
        </a:defRPr>
      </a:lvl3pPr>
      <a:lvl4pPr marL="1600200" indent="-228600" algn="l" defTabSz="457200" rtl="0" eaLnBrk="1" latinLnBrk="0" hangingPunct="1">
        <a:spcBef>
          <a:spcPct val="20000"/>
        </a:spcBef>
        <a:buFont typeface="Wingdings" pitchFamily="2" charset="2"/>
        <a:buChar char="§"/>
        <a:defRPr sz="1400" kern="1200">
          <a:solidFill>
            <a:schemeClr val="tx1"/>
          </a:solidFill>
          <a:latin typeface="Arial" pitchFamily="34" charset="0"/>
          <a:ea typeface="+mn-ea"/>
          <a:cs typeface="Arial" pitchFamily="34" charset="0"/>
        </a:defRPr>
      </a:lvl4pPr>
      <a:lvl5pPr marL="2057400" indent="-228600" algn="l" defTabSz="457200" rtl="0" eaLnBrk="1" latinLnBrk="0" hangingPunct="1">
        <a:spcBef>
          <a:spcPct val="20000"/>
        </a:spcBef>
        <a:buFont typeface="Arial" pitchFamily="34" charset="0"/>
        <a:buChar char="–"/>
        <a:defRPr sz="1200" kern="1200">
          <a:solidFill>
            <a:schemeClr val="tx1"/>
          </a:solidFill>
          <a:latin typeface="Arial" pitchFamily="34" charset="0"/>
          <a:ea typeface="+mn-ea"/>
          <a:cs typeface="Arial" pitchFamily="34" charset="0"/>
        </a:defRPr>
      </a:lvl5pPr>
      <a:lvl6pPr marL="2514600" indent="-228600" algn="l" defTabSz="457200" rtl="0" eaLnBrk="1" latinLnBrk="0" hangingPunct="1">
        <a:spcBef>
          <a:spcPct val="20000"/>
        </a:spcBef>
        <a:buFont typeface="Arial"/>
        <a:buChar char="•"/>
        <a:defRPr sz="1000" kern="1200">
          <a:solidFill>
            <a:schemeClr val="tx1"/>
          </a:solidFill>
          <a:latin typeface="Arial" pitchFamily="34" charset="0"/>
          <a:ea typeface="+mn-ea"/>
          <a:cs typeface="Arial" pitchFamily="34" charset="0"/>
        </a:defRPr>
      </a:lvl6pPr>
      <a:lvl7pPr marL="2971800" indent="-228600" algn="l" defTabSz="457200" rtl="0" eaLnBrk="1" latinLnBrk="0" hangingPunct="1">
        <a:spcBef>
          <a:spcPct val="20000"/>
        </a:spcBef>
        <a:buFont typeface="Wingdings" pitchFamily="2" charset="2"/>
        <a:buChar char="§"/>
        <a:defRPr sz="800" kern="1200">
          <a:solidFill>
            <a:schemeClr val="tx1"/>
          </a:solidFill>
          <a:latin typeface="Arial" pitchFamily="34" charset="0"/>
          <a:ea typeface="+mn-ea"/>
          <a:cs typeface="Arial" pitchFamily="34" charset="0"/>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file://localhost/Users/kevinbush/Desktop/CatalystRX_ping.png"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http://catrptdb02/ReportServer?http://lynx/Catalyst+Standard+Reports/Utilization+by+Drug.rdl&amp;rs:StoredParametersID=ovb4hj55klpehq453dhrpb55&amp;rs:ParameterLanguage=" TargetMode="External"/><Relationship Id="rId7" Type="http://schemas.openxmlformats.org/officeDocument/2006/relationships/hyperlink" Target="http://catrptdb02/ReportServer?http://lynx/Catalyst+Standard+Reports/Utilization+by+Drug.rdl&amp;rs:StoredParametersID=fazi1xvt5mxq1s553ewd2s55&amp;rs:ParameterLanguage="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hyperlink" Target="http://catrptdb02/ReportServer?http://lynx/Catalyst+Standard+Reports/Utilization+by+Drug.rdl&amp;rs:StoredParametersID=2w0pm445iwgj2t45nuvy1b55&amp;rs:ParameterLanguage=" TargetMode="External"/><Relationship Id="rId5" Type="http://schemas.openxmlformats.org/officeDocument/2006/relationships/hyperlink" Target="http://catrptdb02/ReportServer?http://lynx/Catalyst+Standard+Reports/Utilization+by+Drug.rdl&amp;rs:StoredParametersID=2ojilbalrenauz4542bdz245&amp;rs:ParameterLanguage=" TargetMode="External"/><Relationship Id="rId4" Type="http://schemas.openxmlformats.org/officeDocument/2006/relationships/hyperlink" Target="http://catrptdb02/ReportServer?http://lynx/Catalyst+Standard+Reports/Utilization+by+Drug.rdl&amp;rs:StoredParametersID=muy1f3fqgey1ov450ggj2x45&amp;rs:ParameterLanguage=" TargetMode="External"/></Relationships>
</file>

<file path=ppt/slides/_rels/slide7.xml.rels><?xml version="1.0" encoding="UTF-8" standalone="yes"?>
<Relationships xmlns="http://schemas.openxmlformats.org/package/2006/relationships"><Relationship Id="rId8" Type="http://schemas.openxmlformats.org/officeDocument/2006/relationships/hyperlink" Target="http://catrptdb02/ReportServer?http://lynx/Catalyst+Standard+Reports/Utilization+by+Drug.rdl&amp;rs:StoredParametersID=kxs2wajtwgmn422zuf4wfh45&amp;rs:ParameterLanguage=" TargetMode="External"/><Relationship Id="rId3" Type="http://schemas.openxmlformats.org/officeDocument/2006/relationships/hyperlink" Target="http://catrptdb02/ReportServer?http://lynx/Catalyst+Standard+Reports/Utilization+by+Drug.rdl&amp;rs:StoredParametersID=n5syh245ndv03o55g1t2b3v4&amp;rs:ParameterLanguage=" TargetMode="External"/><Relationship Id="rId7" Type="http://schemas.openxmlformats.org/officeDocument/2006/relationships/hyperlink" Target="http://catrptdb02/ReportServer?http://lynx/Catalyst+Standard+Reports/Utilization+by+Drug.rdl&amp;rs:StoredParametersID=gi4ouqabmv51gs3lst3ph355&amp;rs:ParameterLanguage=" TargetMode="External"/><Relationship Id="rId12" Type="http://schemas.openxmlformats.org/officeDocument/2006/relationships/hyperlink" Target="http://catrptdb02/ReportServer?http://lynx/Catalyst+Standard+Reports/Utilization+by+Drug.rdl&amp;rs:StoredParametersID=pwmarhzbumk1on55gzcqot45&amp;rs:ParameterLanguage="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hyperlink" Target="http://catrptdb02/ReportServer?http://lynx/Catalyst+Standard+Reports/Utilization+by+Drug.rdl&amp;rs:StoredParametersID=o5czkoywrdux3m55qsupsnfo&amp;rs:ParameterLanguage=" TargetMode="External"/><Relationship Id="rId11" Type="http://schemas.openxmlformats.org/officeDocument/2006/relationships/hyperlink" Target="http://catrptdb02/ReportServer?http://lynx/Catalyst+Standard+Reports/Utilization+by+Drug.rdl&amp;rs:StoredParametersID=xrgseofpmcricb55fxrrttea&amp;rs:ParameterLanguage=" TargetMode="External"/><Relationship Id="rId5" Type="http://schemas.openxmlformats.org/officeDocument/2006/relationships/hyperlink" Target="http://catrptdb02/ReportServer?http://lynx/Catalyst+Standard+Reports/Utilization+by+Drug.rdl&amp;rs:StoredParametersID=ruewcz4531drik45ei3t2255&amp;rs:ParameterLanguage=" TargetMode="External"/><Relationship Id="rId10" Type="http://schemas.openxmlformats.org/officeDocument/2006/relationships/hyperlink" Target="http://catrptdb02/ReportServer?http://lynx/Catalyst+Standard+Reports/Utilization+by+Drug.rdl&amp;rs:StoredParametersID=txbe303lhviy0r55qn2nojyf&amp;rs:ParameterLanguage=" TargetMode="External"/><Relationship Id="rId4" Type="http://schemas.openxmlformats.org/officeDocument/2006/relationships/hyperlink" Target="http://catrptdb02/ReportServer?http://lynx/Catalyst+Standard+Reports/Utilization+by+Drug.rdl&amp;rs:StoredParametersID=lal3112kcoahiy452uxlzb45&amp;rs:ParameterLanguage=" TargetMode="External"/><Relationship Id="rId9" Type="http://schemas.openxmlformats.org/officeDocument/2006/relationships/hyperlink" Target="http://catrptdb02/ReportServer?http://lynx/Catalyst+Standard+Reports/Utilization+by+Drug.rdl&amp;rs:StoredParametersID=jdlsig45rzvioc55i3f5d2uh&amp;rs:ParameterLanguage=" TargetMode="External"/></Relationships>
</file>

<file path=ppt/slides/_rels/slide8.xml.rels><?xml version="1.0" encoding="UTF-8" standalone="yes"?>
<Relationships xmlns="http://schemas.openxmlformats.org/package/2006/relationships"><Relationship Id="rId8" Type="http://schemas.openxmlformats.org/officeDocument/2006/relationships/hyperlink" Target="http://catrptdb02/ReportServer?http://lynx/Catalyst+Standard+Reports/Utilization+by+Drug.rdl&amp;rs:StoredParametersID=0g1geb45dk1xsf55gb0b3pv0&amp;rs:ParameterLanguage=" TargetMode="External"/><Relationship Id="rId13" Type="http://schemas.openxmlformats.org/officeDocument/2006/relationships/hyperlink" Target="http://catrptdb02/ReportServer?http://lynx/Catalyst+Standard+Reports/Utilization+by+Drug.rdl&amp;rs:StoredParametersID=kktlu045hql3uv55uxxxx345&amp;rs:ParameterLanguage=" TargetMode="External"/><Relationship Id="rId18" Type="http://schemas.openxmlformats.org/officeDocument/2006/relationships/hyperlink" Target="http://catrptdb02/ReportServer?http://lynx/Catalyst+Standard+Reports/Utilization+by+Drug.rdl&amp;rs:StoredParametersID=onhhpc550z0v5w55lbycmm55&amp;rs:ParameterLanguage=" TargetMode="External"/><Relationship Id="rId3" Type="http://schemas.openxmlformats.org/officeDocument/2006/relationships/hyperlink" Target="http://catrptdb02/ReportServer?http://lynx/Catalyst+Standard+Reports/Utilization+by+Drug.rdl&amp;rs:StoredParametersID=u5n2h3qfy1q1mnn35ftizg45&amp;rs:ParameterLanguage=" TargetMode="External"/><Relationship Id="rId21" Type="http://schemas.openxmlformats.org/officeDocument/2006/relationships/hyperlink" Target="http://catrptdb02/ReportServer?http://lynx/Catalyst+Standard+Reports/Utilization+by+Drug.rdl&amp;rs:StoredParametersID=q3qyib55l1c02k2dykkhuhn4&amp;rs:ParameterLanguage=" TargetMode="External"/><Relationship Id="rId7" Type="http://schemas.openxmlformats.org/officeDocument/2006/relationships/hyperlink" Target="http://catrptdb02/ReportServer?http://lynx/Catalyst+Standard+Reports/Utilization+by+Drug.rdl&amp;rs:StoredParametersID=gl15mu553vdkbvertodsbk45&amp;rs:ParameterLanguage=" TargetMode="External"/><Relationship Id="rId12" Type="http://schemas.openxmlformats.org/officeDocument/2006/relationships/hyperlink" Target="http://catrptdb02/ReportServer?http://lynx/Catalyst+Standard+Reports/Utilization+by+Drug.rdl&amp;rs:StoredParametersID=f455ldnphrjdmtvz3owjnm45&amp;rs:ParameterLanguage=" TargetMode="External"/><Relationship Id="rId17" Type="http://schemas.openxmlformats.org/officeDocument/2006/relationships/hyperlink" Target="http://catrptdb02/ReportServer?http://lynx/Catalyst+Standard+Reports/Utilization+by+Drug.rdl&amp;rs:StoredParametersID=v4m1r0r3nolme2ypaund1a55&amp;rs:ParameterLanguage=" TargetMode="External"/><Relationship Id="rId2" Type="http://schemas.openxmlformats.org/officeDocument/2006/relationships/notesSlide" Target="../notesSlides/notesSlide6.xml"/><Relationship Id="rId16" Type="http://schemas.openxmlformats.org/officeDocument/2006/relationships/hyperlink" Target="http://catrptdb02/ReportServer?http://lynx/Catalyst+Standard+Reports/Utilization+by+Drug.rdl&amp;rs:StoredParametersID=vzdd0k55twdl11em3fzmgmar&amp;rs:ParameterLanguage=" TargetMode="External"/><Relationship Id="rId20" Type="http://schemas.openxmlformats.org/officeDocument/2006/relationships/hyperlink" Target="http://catrptdb02/ReportServer?http://lynx/Catalyst+Standard+Reports/Utilization+by+Drug.rdl&amp;rs:StoredParametersID=b1t5a245wgsck0byj4fcbbmx&amp;rs:ParameterLanguage=" TargetMode="External"/><Relationship Id="rId1" Type="http://schemas.openxmlformats.org/officeDocument/2006/relationships/slideLayout" Target="../slideLayouts/slideLayout3.xml"/><Relationship Id="rId6" Type="http://schemas.openxmlformats.org/officeDocument/2006/relationships/hyperlink" Target="http://catrptdb02/ReportServer?http://lynx/Catalyst+Standard+Reports/Utilization+by+Drug.rdl&amp;rs:StoredParametersID=hcumyaapixvddc2vvstvgj45&amp;rs:ParameterLanguage=" TargetMode="External"/><Relationship Id="rId11" Type="http://schemas.openxmlformats.org/officeDocument/2006/relationships/hyperlink" Target="http://catrptdb02/ReportServer?http://lynx/Catalyst+Standard+Reports/Utilization+by+Drug.rdl&amp;rs:StoredParametersID=uhbcmp45otm1z1b3hvqxis3t&amp;rs:ParameterLanguage=" TargetMode="External"/><Relationship Id="rId5" Type="http://schemas.openxmlformats.org/officeDocument/2006/relationships/hyperlink" Target="http://catrptdb02/ReportServer?http://lynx/Catalyst+Standard+Reports/Utilization+by+Drug.rdl&amp;rs:StoredParametersID=kx1swdyrfcrciyvo0nadd5zk&amp;rs:ParameterLanguage=" TargetMode="External"/><Relationship Id="rId15" Type="http://schemas.openxmlformats.org/officeDocument/2006/relationships/hyperlink" Target="http://catrptdb02/ReportServer?http://lynx/Catalyst+Standard+Reports/Utilization+by+Drug.rdl&amp;rs:StoredParametersID=4bfipm551vljrinru3bhhm55&amp;rs:ParameterLanguage=" TargetMode="External"/><Relationship Id="rId10" Type="http://schemas.openxmlformats.org/officeDocument/2006/relationships/hyperlink" Target="http://catrptdb02/ReportServer?http://lynx/Catalyst+Standard+Reports/Utilization+by+Drug.rdl&amp;rs:StoredParametersID=1kfez445piqs5l452f0tfgva&amp;rs:ParameterLanguage=" TargetMode="External"/><Relationship Id="rId19" Type="http://schemas.openxmlformats.org/officeDocument/2006/relationships/hyperlink" Target="http://catrptdb02/ReportServer?http://lynx/Catalyst+Standard+Reports/Utilization+by+Drug.rdl&amp;rs:StoredParametersID=a1axhm55beqbhmaqxgnpr0q3&amp;rs:ParameterLanguage=" TargetMode="External"/><Relationship Id="rId4" Type="http://schemas.openxmlformats.org/officeDocument/2006/relationships/hyperlink" Target="http://catrptdb02/ReportServer?http://lynx/Catalyst+Standard+Reports/Utilization+by+Drug.rdl&amp;rs:StoredParametersID=fv3tetvg23bis0jbai11hy45&amp;rs:ParameterLanguage=" TargetMode="External"/><Relationship Id="rId9" Type="http://schemas.openxmlformats.org/officeDocument/2006/relationships/hyperlink" Target="http://catrptdb02/ReportServer?http://lynx/Catalyst+Standard+Reports/Utilization+by+Drug.rdl&amp;rs:StoredParametersID=y1fdpxjqtl3jcx45s4dty3r3&amp;rs:ParameterLanguage=" TargetMode="External"/><Relationship Id="rId14" Type="http://schemas.openxmlformats.org/officeDocument/2006/relationships/hyperlink" Target="http://catrptdb02/ReportServer?http://lynx/Catalyst+Standard+Reports/Utilization+by+Drug.rdl&amp;rs:StoredParametersID=2mrwci550upobjf02veglq55&amp;rs:ParameterLanguage=" TargetMode="External"/><Relationship Id="rId22" Type="http://schemas.openxmlformats.org/officeDocument/2006/relationships/hyperlink" Target="http://catrptdb02/ReportServer?http://lynx/Catalyst+Standard+Reports/Utilization+by+Drug.rdl&amp;rs:StoredParametersID=qig4en45d5remimgexifiq45&amp;rs:ParameterLanguage="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hyperlink" Target="http://www.gpo.gov/fdsys/pkg/FR-2012-03-21/pdf/2012-6689.pdf" TargetMode="External"/><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hyperlink" Target="http://www.regulations.gov/"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3.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0" y="2209800"/>
            <a:ext cx="6858000" cy="1600200"/>
          </a:xfrm>
        </p:spPr>
        <p:txBody>
          <a:bodyPr>
            <a:noAutofit/>
          </a:bodyPr>
          <a:lstStyle/>
          <a:p>
            <a:pPr algn="ctr"/>
            <a:r>
              <a:rPr lang="en-US" sz="2000" dirty="0" smtClean="0">
                <a:solidFill>
                  <a:srgbClr val="004990"/>
                </a:solidFill>
              </a:rPr>
              <a:t>Performance Highlights and Strategic Review</a:t>
            </a:r>
            <a:br>
              <a:rPr lang="en-US" sz="2000" dirty="0" smtClean="0">
                <a:solidFill>
                  <a:srgbClr val="004990"/>
                </a:solidFill>
              </a:rPr>
            </a:br>
            <a:r>
              <a:rPr lang="en-US" sz="2000" dirty="0" smtClean="0">
                <a:solidFill>
                  <a:srgbClr val="004990"/>
                </a:solidFill>
              </a:rPr>
              <a:t>Year End 2011 </a:t>
            </a:r>
            <a:br>
              <a:rPr lang="en-US" sz="2000" dirty="0" smtClean="0">
                <a:solidFill>
                  <a:srgbClr val="004990"/>
                </a:solidFill>
              </a:rPr>
            </a:br>
            <a:r>
              <a:rPr lang="en-US" sz="2000" dirty="0" smtClean="0">
                <a:solidFill>
                  <a:srgbClr val="004990"/>
                </a:solidFill>
              </a:rPr>
              <a:t/>
            </a:r>
            <a:br>
              <a:rPr lang="en-US" sz="2000" dirty="0" smtClean="0">
                <a:solidFill>
                  <a:srgbClr val="004990"/>
                </a:solidFill>
              </a:rPr>
            </a:br>
            <a:r>
              <a:rPr lang="en-US" sz="2000" dirty="0" smtClean="0">
                <a:solidFill>
                  <a:srgbClr val="004990"/>
                </a:solidFill>
              </a:rPr>
              <a:t/>
            </a:r>
            <a:br>
              <a:rPr lang="en-US" sz="2000" dirty="0" smtClean="0">
                <a:solidFill>
                  <a:srgbClr val="004990"/>
                </a:solidFill>
              </a:rPr>
            </a:br>
            <a:r>
              <a:rPr lang="en-US" sz="2000" dirty="0" smtClean="0">
                <a:solidFill>
                  <a:srgbClr val="004990"/>
                </a:solidFill>
              </a:rPr>
              <a:t/>
            </a:r>
            <a:br>
              <a:rPr lang="en-US" sz="2000" dirty="0" smtClean="0">
                <a:solidFill>
                  <a:srgbClr val="004990"/>
                </a:solidFill>
              </a:rPr>
            </a:br>
            <a:r>
              <a:rPr lang="en-US" sz="2000" dirty="0" smtClean="0">
                <a:solidFill>
                  <a:srgbClr val="004990"/>
                </a:solidFill>
              </a:rPr>
              <a:t>Bakers Union &amp; FELRA Health and Welfare Fund</a:t>
            </a:r>
            <a:br>
              <a:rPr lang="en-US" sz="2000" dirty="0" smtClean="0">
                <a:solidFill>
                  <a:srgbClr val="004990"/>
                </a:solidFill>
              </a:rPr>
            </a:br>
            <a:r>
              <a:rPr lang="en-US" sz="2000" dirty="0" smtClean="0">
                <a:solidFill>
                  <a:srgbClr val="004990"/>
                </a:solidFill>
              </a:rPr>
              <a:t>May 4, 2012</a:t>
            </a:r>
            <a:br>
              <a:rPr lang="en-US" sz="2000" dirty="0" smtClean="0">
                <a:solidFill>
                  <a:srgbClr val="004990"/>
                </a:solidFill>
              </a:rPr>
            </a:br>
            <a:endParaRPr lang="en-US" sz="2000" dirty="0" smtClean="0">
              <a:solidFill>
                <a:srgbClr val="004990"/>
              </a:solidFill>
            </a:endParaRPr>
          </a:p>
        </p:txBody>
      </p:sp>
      <p:pic>
        <p:nvPicPr>
          <p:cNvPr id="8" name="Picture 7" descr="/Users/kevinbush/Desktop/CatalystRX_ping.png"/>
          <p:cNvPicPr/>
          <p:nvPr/>
        </p:nvPicPr>
        <p:blipFill>
          <a:blip r:embed="rId3" r:link="rId4" cstate="print"/>
          <a:stretch>
            <a:fillRect/>
          </a:stretch>
        </p:blipFill>
        <p:spPr>
          <a:xfrm>
            <a:off x="6248400" y="5859764"/>
            <a:ext cx="2667000" cy="464836"/>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p:cNvSpPr>
          <p:nvPr>
            <p:ph type="title"/>
          </p:nvPr>
        </p:nvSpPr>
        <p:spPr/>
        <p:txBody>
          <a:bodyPr>
            <a:normAutofit/>
          </a:bodyPr>
          <a:lstStyle/>
          <a:p>
            <a:pPr algn="l" eaLnBrk="1" hangingPunct="1"/>
            <a:r>
              <a:rPr lang="en-US" dirty="0" smtClean="0"/>
              <a:t>Agenda</a:t>
            </a:r>
          </a:p>
        </p:txBody>
      </p:sp>
      <p:sp>
        <p:nvSpPr>
          <p:cNvPr id="17410" name="Rectangle 3"/>
          <p:cNvSpPr>
            <a:spLocks noGrp="1" noChangeArrowheads="1"/>
          </p:cNvSpPr>
          <p:nvPr>
            <p:ph idx="1"/>
          </p:nvPr>
        </p:nvSpPr>
        <p:spPr>
          <a:xfrm>
            <a:off x="685800" y="1600200"/>
            <a:ext cx="7848600" cy="4525963"/>
          </a:xfrm>
        </p:spPr>
        <p:txBody>
          <a:bodyPr>
            <a:normAutofit/>
          </a:bodyPr>
          <a:lstStyle/>
          <a:p>
            <a:pPr marL="457200" indent="-457200">
              <a:lnSpc>
                <a:spcPct val="115000"/>
              </a:lnSpc>
              <a:spcBef>
                <a:spcPct val="50000"/>
              </a:spcBef>
              <a:buFont typeface="+mj-lt"/>
              <a:buAutoNum type="arabicPeriod"/>
            </a:pPr>
            <a:r>
              <a:rPr lang="en-US" dirty="0" smtClean="0"/>
              <a:t>Observations and Top Drug Reports </a:t>
            </a:r>
          </a:p>
          <a:p>
            <a:pPr marL="457200" indent="-457200">
              <a:lnSpc>
                <a:spcPct val="115000"/>
              </a:lnSpc>
              <a:spcBef>
                <a:spcPct val="50000"/>
              </a:spcBef>
              <a:buFont typeface="+mj-lt"/>
              <a:buAutoNum type="arabicPeriod"/>
            </a:pPr>
            <a:r>
              <a:rPr lang="en-US" dirty="0" smtClean="0"/>
              <a:t>Executive Summaries</a:t>
            </a:r>
          </a:p>
          <a:p>
            <a:pPr marL="457200" indent="-457200">
              <a:lnSpc>
                <a:spcPct val="115000"/>
              </a:lnSpc>
              <a:spcBef>
                <a:spcPct val="50000"/>
              </a:spcBef>
              <a:buFont typeface="+mj-lt"/>
              <a:buAutoNum type="arabicPeriod"/>
            </a:pPr>
            <a:r>
              <a:rPr lang="en-US" dirty="0" smtClean="0"/>
              <a:t>Catalyst Rx and Industry Updates</a:t>
            </a:r>
          </a:p>
          <a:p>
            <a:pPr marL="457200" indent="-457200">
              <a:lnSpc>
                <a:spcPct val="115000"/>
              </a:lnSpc>
              <a:spcBef>
                <a:spcPct val="50000"/>
              </a:spcBef>
              <a:buFont typeface="+mj-lt"/>
              <a:buAutoNum type="arabicPeriod"/>
            </a:pPr>
            <a:r>
              <a:rPr lang="en-US" dirty="0" smtClean="0"/>
              <a:t>Catalyst Rx Web Tools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p:cNvSpPr>
            <a:spLocks noGrp="1"/>
          </p:cNvSpPr>
          <p:nvPr>
            <p:ph type="ctrTitle"/>
          </p:nvPr>
        </p:nvSpPr>
        <p:spPr>
          <a:xfrm>
            <a:off x="2286000" y="2133600"/>
            <a:ext cx="6858000" cy="1470025"/>
          </a:xfrm>
        </p:spPr>
        <p:txBody>
          <a:bodyPr>
            <a:normAutofit/>
          </a:bodyPr>
          <a:lstStyle/>
          <a:p>
            <a:pPr algn="ctr"/>
            <a:r>
              <a:rPr lang="en-US" sz="2800" dirty="0" smtClean="0">
                <a:solidFill>
                  <a:schemeClr val="tx2"/>
                </a:solidFill>
                <a:ea typeface="+mn-ea"/>
              </a:rPr>
              <a:t>1. Observations &amp; Top Drug Reports</a:t>
            </a:r>
            <a:br>
              <a:rPr lang="en-US" sz="2800" dirty="0" smtClean="0">
                <a:solidFill>
                  <a:schemeClr val="tx2"/>
                </a:solidFill>
                <a:ea typeface="+mn-ea"/>
              </a:rPr>
            </a:br>
            <a:endParaRPr lang="en-US" sz="2800" dirty="0">
              <a:solidFill>
                <a:schemeClr val="tx2"/>
              </a:solidFill>
              <a:ea typeface="+mn-ea"/>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Observations: </a:t>
            </a:r>
            <a:br>
              <a:rPr lang="en-US" dirty="0" smtClean="0"/>
            </a:br>
            <a:r>
              <a:rPr lang="en-US" dirty="0" smtClean="0"/>
              <a:t>Top Drugs and Disease Classes</a:t>
            </a:r>
            <a:endParaRPr lang="en-US" dirty="0"/>
          </a:p>
        </p:txBody>
      </p:sp>
      <p:sp>
        <p:nvSpPr>
          <p:cNvPr id="3" name="Content Placeholder 2"/>
          <p:cNvSpPr>
            <a:spLocks noGrp="1"/>
          </p:cNvSpPr>
          <p:nvPr>
            <p:ph idx="1"/>
          </p:nvPr>
        </p:nvSpPr>
        <p:spPr>
          <a:xfrm>
            <a:off x="457200" y="1219200"/>
            <a:ext cx="8229600" cy="5105400"/>
          </a:xfrm>
        </p:spPr>
        <p:txBody>
          <a:bodyPr numCol="1">
            <a:normAutofit fontScale="25000" lnSpcReduction="20000"/>
          </a:bodyPr>
          <a:lstStyle/>
          <a:p>
            <a:pPr>
              <a:buNone/>
            </a:pPr>
            <a:endParaRPr lang="en-US" sz="4500" b="1" dirty="0" smtClean="0"/>
          </a:p>
          <a:p>
            <a:r>
              <a:rPr lang="en-US" sz="6400" b="1" dirty="0" smtClean="0"/>
              <a:t>Top 25 Drugs used for chronic medical conditions (except PPI drugs)</a:t>
            </a:r>
          </a:p>
          <a:p>
            <a:pPr lvl="1"/>
            <a:r>
              <a:rPr lang="en-US" sz="5600" dirty="0" smtClean="0"/>
              <a:t>High cholesterol (Lipitor, Crestor, Tricor)</a:t>
            </a:r>
          </a:p>
          <a:p>
            <a:pPr lvl="1"/>
            <a:r>
              <a:rPr lang="en-US" sz="5600" dirty="0" smtClean="0"/>
              <a:t>Chronic Inflammatory Disease (Enbrel, Humira)</a:t>
            </a:r>
          </a:p>
          <a:p>
            <a:pPr lvl="1"/>
            <a:r>
              <a:rPr lang="en-US" sz="5600" dirty="0" smtClean="0"/>
              <a:t>Depression/Psychosis (Cymbalta, Provigil, Abilify, Zyprexa,)</a:t>
            </a:r>
          </a:p>
          <a:p>
            <a:pPr lvl="1"/>
            <a:r>
              <a:rPr lang="en-US" sz="5600" dirty="0" smtClean="0"/>
              <a:t>Diabetes (Janumet, Lantus, Actos)</a:t>
            </a:r>
          </a:p>
          <a:p>
            <a:pPr lvl="1"/>
            <a:r>
              <a:rPr lang="en-US" sz="5600" dirty="0" smtClean="0">
                <a:latin typeface="Arial" charset="0"/>
                <a:cs typeface="Arial" charset="0"/>
              </a:rPr>
              <a:t>High Blood Pressure (Diovan HCT, Benicar HCT)</a:t>
            </a:r>
          </a:p>
          <a:p>
            <a:pPr lvl="1"/>
            <a:r>
              <a:rPr lang="en-US" sz="5600" dirty="0" smtClean="0">
                <a:latin typeface="Arial" charset="0"/>
                <a:cs typeface="Arial" charset="0"/>
              </a:rPr>
              <a:t>Asthma (Advair)</a:t>
            </a:r>
          </a:p>
          <a:p>
            <a:pPr lvl="1"/>
            <a:endParaRPr lang="en-US" sz="3600" dirty="0" smtClean="0">
              <a:latin typeface="Arial" charset="0"/>
              <a:cs typeface="Arial" charset="0"/>
            </a:endParaRPr>
          </a:p>
          <a:p>
            <a:r>
              <a:rPr lang="en-US" sz="6400" b="1" dirty="0" smtClean="0"/>
              <a:t>Key Generics in 2011 and blockbuster brand names losing patent in 2012:</a:t>
            </a:r>
          </a:p>
          <a:p>
            <a:pPr lvl="1"/>
            <a:r>
              <a:rPr lang="en-US" sz="5600" dirty="0" smtClean="0"/>
              <a:t>Lipitor (December 2011)</a:t>
            </a:r>
          </a:p>
          <a:p>
            <a:pPr lvl="1"/>
            <a:r>
              <a:rPr lang="en-US" sz="5600" dirty="0" smtClean="0"/>
              <a:t>Singulair (August 2012)</a:t>
            </a:r>
          </a:p>
          <a:p>
            <a:pPr lvl="1"/>
            <a:r>
              <a:rPr lang="en-US" sz="5600" dirty="0" smtClean="0"/>
              <a:t>Actos (August 2012)</a:t>
            </a:r>
          </a:p>
          <a:p>
            <a:pPr lvl="1"/>
            <a:r>
              <a:rPr lang="en-US" sz="5600" dirty="0" smtClean="0"/>
              <a:t>Diovan, Diovan/HCT (September 2012)</a:t>
            </a:r>
          </a:p>
          <a:p>
            <a:pPr lvl="1"/>
            <a:endParaRPr lang="en-US" sz="3200" b="1" dirty="0" smtClean="0"/>
          </a:p>
          <a:p>
            <a:r>
              <a:rPr lang="en-US" sz="6400" b="1" dirty="0" smtClean="0"/>
              <a:t>32% of Top 25 Drugs by Plan Paid are Specialty Medications (8 out of 25) </a:t>
            </a:r>
          </a:p>
          <a:p>
            <a:pPr lvl="1"/>
            <a:r>
              <a:rPr lang="en-US" sz="5600" dirty="0" smtClean="0"/>
              <a:t>Enbrel Sureclick</a:t>
            </a:r>
          </a:p>
          <a:p>
            <a:pPr lvl="1"/>
            <a:r>
              <a:rPr lang="en-US" sz="5600" dirty="0" smtClean="0"/>
              <a:t>Gilenya</a:t>
            </a:r>
          </a:p>
          <a:p>
            <a:pPr lvl="1"/>
            <a:r>
              <a:rPr lang="en-US" sz="5600" dirty="0" smtClean="0"/>
              <a:t>Acthar HP</a:t>
            </a:r>
          </a:p>
          <a:p>
            <a:pPr lvl="1"/>
            <a:r>
              <a:rPr lang="en-US" sz="5600" dirty="0" smtClean="0"/>
              <a:t>Xeloda</a:t>
            </a:r>
          </a:p>
          <a:p>
            <a:pPr lvl="1"/>
            <a:r>
              <a:rPr lang="en-US" sz="5600" dirty="0" smtClean="0"/>
              <a:t>Rebif</a:t>
            </a:r>
          </a:p>
          <a:p>
            <a:pPr lvl="1"/>
            <a:r>
              <a:rPr lang="en-US" sz="5600" dirty="0" smtClean="0"/>
              <a:t>Baraclude</a:t>
            </a:r>
          </a:p>
          <a:p>
            <a:pPr lvl="1"/>
            <a:r>
              <a:rPr lang="en-US" sz="5600" dirty="0" smtClean="0"/>
              <a:t>Hepsera</a:t>
            </a:r>
          </a:p>
          <a:p>
            <a:pPr lvl="1"/>
            <a:r>
              <a:rPr lang="en-US" sz="5600" dirty="0" smtClean="0"/>
              <a:t>Humira</a:t>
            </a:r>
          </a:p>
          <a:p>
            <a:pPr lvl="1"/>
            <a:endParaRPr lang="en-US" sz="5600" dirty="0" smtClean="0">
              <a:latin typeface="Arial" charset="0"/>
              <a:cs typeface="Arial" charset="0"/>
            </a:endParaRPr>
          </a:p>
          <a:p>
            <a:pPr>
              <a:buNone/>
            </a:pPr>
            <a:endParaRPr lang="en-US" sz="6600" dirty="0" smtClean="0"/>
          </a:p>
          <a:p>
            <a:pPr lvl="2"/>
            <a:endParaRPr lang="en-US" dirty="0" smtClean="0"/>
          </a:p>
          <a:p>
            <a:pPr>
              <a:buNone/>
            </a:pPr>
            <a:endParaRPr lang="en-US" sz="3400" dirty="0" smtClean="0">
              <a:solidFill>
                <a:schemeClr val="tx2"/>
              </a:solidFill>
            </a:endParaRPr>
          </a:p>
          <a:p>
            <a:pPr lvl="1"/>
            <a:endParaRPr lang="en-US" dirty="0" smtClean="0"/>
          </a:p>
          <a:p>
            <a:pPr lvl="1"/>
            <a:endParaRPr lang="en-US" dirty="0" smtClean="0"/>
          </a:p>
          <a:p>
            <a:pPr lvl="1"/>
            <a:endParaRPr lang="en-US" dirty="0" smtClean="0"/>
          </a:p>
          <a:p>
            <a:pPr lvl="1"/>
            <a:endParaRPr lang="en-US" dirty="0" smtClean="0"/>
          </a:p>
          <a:p>
            <a:pPr lvl="1"/>
            <a:endParaRPr lang="en-US" dirty="0" smtClean="0"/>
          </a:p>
          <a:p>
            <a:pPr lvl="1"/>
            <a:endParaRPr lang="en-US" dirty="0" smtClean="0"/>
          </a:p>
          <a:p>
            <a:pPr lvl="1"/>
            <a:endParaRPr lang="en-US" dirty="0" smtClean="0"/>
          </a:p>
          <a:p>
            <a:pPr lvl="1"/>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Observations: </a:t>
            </a:r>
            <a:br>
              <a:rPr lang="en-US" dirty="0" smtClean="0"/>
            </a:br>
            <a:r>
              <a:rPr lang="en-US" dirty="0" smtClean="0"/>
              <a:t>Top Drugs and Disease Classes</a:t>
            </a:r>
            <a:endParaRPr lang="en-US" dirty="0"/>
          </a:p>
        </p:txBody>
      </p:sp>
      <p:sp>
        <p:nvSpPr>
          <p:cNvPr id="3" name="Content Placeholder 2"/>
          <p:cNvSpPr>
            <a:spLocks noGrp="1"/>
          </p:cNvSpPr>
          <p:nvPr>
            <p:ph idx="1"/>
          </p:nvPr>
        </p:nvSpPr>
        <p:spPr>
          <a:xfrm>
            <a:off x="457200" y="1219200"/>
            <a:ext cx="8229600" cy="5105400"/>
          </a:xfrm>
        </p:spPr>
        <p:txBody>
          <a:bodyPr>
            <a:normAutofit fontScale="25000" lnSpcReduction="20000"/>
          </a:bodyPr>
          <a:lstStyle/>
          <a:p>
            <a:pPr>
              <a:buNone/>
            </a:pPr>
            <a:endParaRPr lang="en-US" sz="6000" dirty="0" smtClean="0">
              <a:latin typeface="Arial" charset="0"/>
              <a:cs typeface="Arial" charset="0"/>
            </a:endParaRPr>
          </a:p>
          <a:p>
            <a:r>
              <a:rPr lang="en-US" sz="6400" b="1" dirty="0" smtClean="0">
                <a:latin typeface="Arial" charset="0"/>
                <a:cs typeface="Arial" charset="0"/>
              </a:rPr>
              <a:t>Top Specialty Disease Classes for 2011</a:t>
            </a:r>
          </a:p>
          <a:p>
            <a:pPr lvl="1"/>
            <a:r>
              <a:rPr lang="en-US" sz="5600" dirty="0" smtClean="0">
                <a:latin typeface="Arial" charset="0"/>
                <a:cs typeface="Arial" charset="0"/>
              </a:rPr>
              <a:t>Rheumatic Diseases</a:t>
            </a:r>
          </a:p>
          <a:p>
            <a:pPr lvl="1"/>
            <a:r>
              <a:rPr lang="en-US" sz="5600" dirty="0" smtClean="0">
                <a:latin typeface="Arial" charset="0"/>
                <a:cs typeface="Arial" charset="0"/>
              </a:rPr>
              <a:t>Endocrine</a:t>
            </a:r>
          </a:p>
          <a:p>
            <a:pPr lvl="1"/>
            <a:r>
              <a:rPr lang="en-US" sz="5600" dirty="0" smtClean="0">
                <a:latin typeface="Arial" charset="0"/>
                <a:cs typeface="Arial" charset="0"/>
              </a:rPr>
              <a:t>Hepatitis B</a:t>
            </a:r>
          </a:p>
          <a:p>
            <a:pPr lvl="1"/>
            <a:r>
              <a:rPr lang="en-US" sz="5600" dirty="0" smtClean="0">
                <a:latin typeface="Arial" charset="0"/>
                <a:cs typeface="Arial" charset="0"/>
              </a:rPr>
              <a:t>Cancer</a:t>
            </a:r>
          </a:p>
          <a:p>
            <a:pPr lvl="1"/>
            <a:r>
              <a:rPr lang="en-US" sz="5600" dirty="0" smtClean="0">
                <a:latin typeface="Arial" charset="0"/>
                <a:cs typeface="Arial" charset="0"/>
              </a:rPr>
              <a:t>Multiple Sclerosis</a:t>
            </a:r>
          </a:p>
          <a:p>
            <a:pPr lvl="2">
              <a:buNone/>
            </a:pPr>
            <a:endParaRPr lang="en-US" sz="5600" dirty="0" smtClean="0">
              <a:latin typeface="Arial" charset="0"/>
              <a:cs typeface="Arial" charset="0"/>
            </a:endParaRPr>
          </a:p>
          <a:p>
            <a:r>
              <a:rPr lang="en-US" sz="6400" b="1" dirty="0" smtClean="0">
                <a:latin typeface="Arial" charset="0"/>
                <a:cs typeface="Arial" charset="0"/>
              </a:rPr>
              <a:t>Increasing trends can be managed with the Formulary Advantage Progra</a:t>
            </a:r>
            <a:r>
              <a:rPr lang="en-US" sz="7200" b="1" dirty="0" smtClean="0">
                <a:latin typeface="Arial" charset="0"/>
                <a:cs typeface="Arial" charset="0"/>
              </a:rPr>
              <a:t>m</a:t>
            </a:r>
            <a:endParaRPr lang="en-US" sz="8000" b="1" dirty="0" smtClean="0">
              <a:latin typeface="Arial" charset="0"/>
              <a:cs typeface="Arial" charset="0"/>
            </a:endParaRPr>
          </a:p>
          <a:p>
            <a:pPr lvl="1"/>
            <a:r>
              <a:rPr lang="en-US" sz="5600" dirty="0" smtClean="0">
                <a:latin typeface="Arial" charset="0"/>
                <a:cs typeface="Arial" charset="0"/>
              </a:rPr>
              <a:t>Targets Non-preferred brand name drugs in both specialty and non-specialty drug classes</a:t>
            </a:r>
          </a:p>
          <a:p>
            <a:pPr lvl="1"/>
            <a:r>
              <a:rPr lang="en-US" sz="5600" dirty="0" smtClean="0">
                <a:latin typeface="Arial" charset="0"/>
                <a:cs typeface="Arial" charset="0"/>
              </a:rPr>
              <a:t>Market changes are monitored and targeted drug classes are changed accordingly</a:t>
            </a:r>
          </a:p>
          <a:p>
            <a:pPr lvl="1"/>
            <a:r>
              <a:rPr lang="en-US" sz="5600" dirty="0" smtClean="0">
                <a:latin typeface="Arial" charset="0"/>
                <a:cs typeface="Arial" charset="0"/>
              </a:rPr>
              <a:t>Current program offerings include non-specialty targeted drug classes: SSRI, PPI, Hypnotics, Androgens, Triptans, Atypical Antipsychotics, Bisphosphonates, Intranasal Steroids, ARBs</a:t>
            </a:r>
          </a:p>
          <a:p>
            <a:pPr lvl="1"/>
            <a:r>
              <a:rPr lang="en-US" sz="5600" dirty="0" smtClean="0">
                <a:latin typeface="Arial" charset="0"/>
                <a:cs typeface="Arial" charset="0"/>
              </a:rPr>
              <a:t>Specialty targeted drug classes include:  Follicle Stimulating Hormones, Growth Hormones, Hepatitis C, Multiple Sclerosis, and Interferons, TNF Inhibitors (last two are newest additions)</a:t>
            </a:r>
          </a:p>
          <a:p>
            <a:pPr lvl="1">
              <a:buNone/>
            </a:pPr>
            <a:endParaRPr lang="en-US" sz="6400" dirty="0" smtClean="0"/>
          </a:p>
          <a:p>
            <a:r>
              <a:rPr lang="en-US" sz="6400" b="1" dirty="0" smtClean="0"/>
              <a:t>Generic Dispensing Rate (GDR) reached 64.6% in 4Q2011, averaging at 63.4% for 2011</a:t>
            </a:r>
          </a:p>
          <a:p>
            <a:pPr lvl="1"/>
            <a:r>
              <a:rPr lang="en-US" sz="5600" dirty="0" smtClean="0"/>
              <a:t>An increase of almost 5 percentage points over 2010 (60.9% GDR)</a:t>
            </a:r>
          </a:p>
          <a:p>
            <a:pPr lvl="1"/>
            <a:endParaRPr lang="en-US" sz="6200" b="1" dirty="0" smtClean="0"/>
          </a:p>
          <a:p>
            <a:pPr lvl="1">
              <a:buNone/>
            </a:pPr>
            <a:endParaRPr lang="en-US" sz="6400" dirty="0" smtClean="0"/>
          </a:p>
          <a:p>
            <a:pPr lvl="2"/>
            <a:endParaRPr lang="en-US" dirty="0" smtClean="0"/>
          </a:p>
          <a:p>
            <a:endParaRPr lang="en-US" sz="2600" dirty="0" smtClean="0"/>
          </a:p>
          <a:p>
            <a:pPr lvl="1"/>
            <a:endParaRPr lang="en-US" dirty="0" smtClean="0"/>
          </a:p>
          <a:p>
            <a:pPr lvl="1"/>
            <a:endParaRPr lang="en-US" dirty="0" smtClean="0"/>
          </a:p>
          <a:p>
            <a:pPr lvl="1"/>
            <a:endParaRPr lang="en-US" dirty="0" smtClean="0"/>
          </a:p>
          <a:p>
            <a:pPr lvl="1"/>
            <a:endParaRPr lang="en-US" dirty="0" smtClean="0"/>
          </a:p>
          <a:p>
            <a:pPr lvl="1"/>
            <a:endParaRPr lang="en-US" dirty="0" smtClean="0"/>
          </a:p>
          <a:p>
            <a:pPr lvl="1"/>
            <a:endParaRPr lang="en-US" dirty="0" smtClean="0"/>
          </a:p>
          <a:p>
            <a:pPr lvl="1"/>
            <a:endParaRPr lang="en-US" dirty="0" smtClean="0"/>
          </a:p>
          <a:p>
            <a:pPr lvl="1"/>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p:cNvSpPr>
          <p:nvPr>
            <p:ph type="title"/>
          </p:nvPr>
        </p:nvSpPr>
        <p:spPr/>
        <p:txBody>
          <a:bodyPr>
            <a:normAutofit/>
          </a:bodyPr>
          <a:lstStyle/>
          <a:p>
            <a:pPr algn="l" eaLnBrk="1" hangingPunct="1"/>
            <a:r>
              <a:rPr lang="en-US" dirty="0" smtClean="0"/>
              <a:t>Top 5 Diseases by Plan Cost</a:t>
            </a:r>
          </a:p>
        </p:txBody>
      </p:sp>
      <p:graphicFrame>
        <p:nvGraphicFramePr>
          <p:cNvPr id="23" name="Content Placeholder 22"/>
          <p:cNvGraphicFramePr>
            <a:graphicFrameLocks noGrp="1"/>
          </p:cNvGraphicFramePr>
          <p:nvPr>
            <p:ph idx="1"/>
          </p:nvPr>
        </p:nvGraphicFramePr>
        <p:xfrm>
          <a:off x="304800" y="1219196"/>
          <a:ext cx="8458199" cy="2581183"/>
        </p:xfrm>
        <a:graphic>
          <a:graphicData uri="http://schemas.openxmlformats.org/drawingml/2006/table">
            <a:tbl>
              <a:tblPr firstRow="1" bandRow="1">
                <a:tableStyleId>{5C22544A-7EE6-4342-B048-85BDC9FD1C3A}</a:tableStyleId>
              </a:tblPr>
              <a:tblGrid>
                <a:gridCol w="451104"/>
                <a:gridCol w="2520696"/>
                <a:gridCol w="762000"/>
                <a:gridCol w="685800"/>
                <a:gridCol w="838200"/>
                <a:gridCol w="762000"/>
                <a:gridCol w="990600"/>
                <a:gridCol w="685800"/>
                <a:gridCol w="761999"/>
              </a:tblGrid>
              <a:tr h="883986">
                <a:tc>
                  <a:txBody>
                    <a:bodyPr/>
                    <a:lstStyle/>
                    <a:p>
                      <a:pPr algn="ctr"/>
                      <a:endParaRPr lang="en-US" sz="1400" dirty="0">
                        <a:latin typeface="Arial Narrow" pitchFamily="34" charset="0"/>
                      </a:endParaRPr>
                    </a:p>
                  </a:txBody>
                  <a:tcPr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a:r>
                        <a:rPr lang="en-US" sz="1400" dirty="0" smtClean="0">
                          <a:latin typeface="Arial Narrow" pitchFamily="34" charset="0"/>
                        </a:rPr>
                        <a:t>Disease Category</a:t>
                      </a:r>
                      <a:endParaRPr lang="en-US" sz="1400" dirty="0">
                        <a:latin typeface="Arial Narrow" pitchFamily="34" charset="0"/>
                      </a:endParaRPr>
                    </a:p>
                  </a:txBody>
                  <a:tcPr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a:r>
                        <a:rPr lang="en-US" sz="1400" dirty="0" smtClean="0">
                          <a:latin typeface="Arial Narrow" pitchFamily="34" charset="0"/>
                        </a:rPr>
                        <a:t>Total Cost</a:t>
                      </a:r>
                      <a:endParaRPr lang="en-US" sz="1400" dirty="0">
                        <a:latin typeface="Arial Narrow" pitchFamily="34" charset="0"/>
                      </a:endParaRPr>
                    </a:p>
                  </a:txBody>
                  <a:tcPr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a:r>
                        <a:rPr lang="en-US" sz="1400" dirty="0" smtClean="0">
                          <a:latin typeface="Arial Narrow" pitchFamily="34" charset="0"/>
                        </a:rPr>
                        <a:t>Patient Paid</a:t>
                      </a:r>
                      <a:endParaRPr lang="en-US" sz="1400" dirty="0">
                        <a:latin typeface="Arial Narrow" pitchFamily="34" charset="0"/>
                      </a:endParaRPr>
                    </a:p>
                  </a:txBody>
                  <a:tcPr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a:r>
                        <a:rPr lang="en-US" sz="1400" dirty="0" smtClean="0">
                          <a:latin typeface="Arial Narrow" pitchFamily="34" charset="0"/>
                        </a:rPr>
                        <a:t>Plan Paid</a:t>
                      </a:r>
                      <a:endParaRPr lang="en-US" sz="1400" dirty="0">
                        <a:latin typeface="Arial Narrow" pitchFamily="34" charset="0"/>
                      </a:endParaRPr>
                    </a:p>
                  </a:txBody>
                  <a:tcPr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a:r>
                        <a:rPr lang="en-US" sz="1400" dirty="0" smtClean="0">
                          <a:latin typeface="Arial Narrow" pitchFamily="34" charset="0"/>
                        </a:rPr>
                        <a:t>Total Claims</a:t>
                      </a:r>
                      <a:endParaRPr lang="en-US" sz="1400" dirty="0">
                        <a:latin typeface="Arial Narrow" pitchFamily="34" charset="0"/>
                      </a:endParaRPr>
                    </a:p>
                  </a:txBody>
                  <a:tcPr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400" dirty="0" smtClean="0">
                          <a:latin typeface="Arial Narrow" pitchFamily="34" charset="0"/>
                        </a:rPr>
                        <a:t>Plan Paid / Claim</a:t>
                      </a:r>
                      <a:endParaRPr lang="en-US" sz="1400" dirty="0">
                        <a:latin typeface="Arial Narrow" pitchFamily="34" charset="0"/>
                      </a:endParaRPr>
                    </a:p>
                  </a:txBody>
                  <a:tcPr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a:r>
                        <a:rPr lang="en-US" sz="1400" dirty="0" smtClean="0">
                          <a:latin typeface="Arial Narrow" pitchFamily="34" charset="0"/>
                        </a:rPr>
                        <a:t>PMPM</a:t>
                      </a:r>
                      <a:endParaRPr lang="en-US" sz="1400" dirty="0">
                        <a:latin typeface="Arial Narrow" pitchFamily="34" charset="0"/>
                      </a:endParaRPr>
                    </a:p>
                  </a:txBody>
                  <a:tcPr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a:r>
                        <a:rPr lang="en-US" sz="1400" dirty="0" smtClean="0">
                          <a:latin typeface="Arial Narrow" pitchFamily="34" charset="0"/>
                        </a:rPr>
                        <a:t>Utilizers</a:t>
                      </a:r>
                      <a:endParaRPr lang="en-US" sz="1400" dirty="0">
                        <a:latin typeface="Arial Narrow" pitchFamily="34" charset="0"/>
                      </a:endParaRPr>
                    </a:p>
                  </a:txBody>
                  <a:tcPr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r>
              <a:tr h="297962">
                <a:tc>
                  <a:txBody>
                    <a:bodyPr/>
                    <a:lstStyle/>
                    <a:p>
                      <a:pPr algn="ctr" rtl="0" fontAlgn="ctr"/>
                      <a:r>
                        <a:rPr lang="en-US" sz="1100" b="0" i="0" u="none" strike="noStrike" dirty="0">
                          <a:latin typeface="Arial Narrow" pitchFamily="34" charset="0"/>
                        </a:rPr>
                        <a:t>1</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ctr"/>
                      <a:r>
                        <a:rPr lang="en-US" sz="1400" b="1" i="0" u="none" strike="noStrike" dirty="0">
                          <a:latin typeface="Arial Narrow" pitchFamily="34" charset="0"/>
                          <a:hlinkClick r:id="rId3"/>
                        </a:rPr>
                        <a:t>Cardiovascular Disease</a:t>
                      </a:r>
                      <a:endParaRPr lang="en-US" sz="1400" b="1" i="0" u="none" strike="noStrike" dirty="0">
                        <a:latin typeface="Arial Narrow" pitchFamily="34"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t"/>
                      <a:r>
                        <a:rPr lang="en-US" sz="1100" b="0" i="0" u="none" strike="noStrike" dirty="0">
                          <a:latin typeface="Arial Narrow" pitchFamily="34" charset="0"/>
                        </a:rPr>
                        <a:t>$231,716</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t"/>
                      <a:r>
                        <a:rPr lang="en-US" sz="1100" b="0" i="0" u="none" strike="noStrike" dirty="0">
                          <a:latin typeface="Arial Narrow" pitchFamily="34" charset="0"/>
                        </a:rPr>
                        <a:t>$36,733</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t"/>
                      <a:r>
                        <a:rPr lang="en-US" sz="1100" b="0" i="0" u="none" strike="noStrike" dirty="0">
                          <a:latin typeface="Arial Narrow" pitchFamily="34" charset="0"/>
                        </a:rPr>
                        <a:t>$194,983</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t"/>
                      <a:r>
                        <a:rPr lang="en-US" sz="1100" b="0" i="0" u="none" strike="noStrike" dirty="0">
                          <a:latin typeface="Arial Narrow" pitchFamily="34" charset="0"/>
                        </a:rPr>
                        <a:t>3,330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t"/>
                      <a:r>
                        <a:rPr lang="en-US" sz="1100" b="0" i="0" u="none" strike="noStrike" dirty="0">
                          <a:latin typeface="Arial Narrow" pitchFamily="34" charset="0"/>
                        </a:rPr>
                        <a:t>$58.55</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t"/>
                      <a:r>
                        <a:rPr lang="en-US" sz="1100" b="0" i="0" u="none" strike="noStrike" dirty="0">
                          <a:latin typeface="Arial Narrow" pitchFamily="34" charset="0"/>
                        </a:rPr>
                        <a:t>$12.47</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t"/>
                      <a:r>
                        <a:rPr lang="en-US" sz="1100" b="0" i="0" u="none" strike="noStrike" dirty="0">
                          <a:latin typeface="Arial Narrow" pitchFamily="34" charset="0"/>
                        </a:rPr>
                        <a:t>283</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97962">
                <a:tc>
                  <a:txBody>
                    <a:bodyPr/>
                    <a:lstStyle/>
                    <a:p>
                      <a:pPr algn="ctr" rtl="0" fontAlgn="ctr"/>
                      <a:r>
                        <a:rPr lang="en-US" sz="1100" b="0" i="0" u="none" strike="noStrike" dirty="0">
                          <a:latin typeface="Arial Narrow" pitchFamily="34" charset="0"/>
                        </a:rPr>
                        <a:t>2</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ctr"/>
                      <a:r>
                        <a:rPr lang="en-US" sz="1400" b="1" i="0" u="none" strike="noStrike" dirty="0">
                          <a:latin typeface="Arial Narrow" pitchFamily="34" charset="0"/>
                          <a:hlinkClick r:id="rId4"/>
                        </a:rPr>
                        <a:t>Diabetes</a:t>
                      </a:r>
                      <a:endParaRPr lang="en-US" sz="1400" b="1" i="0" u="none" strike="noStrike" dirty="0">
                        <a:latin typeface="Arial Narrow" pitchFamily="34"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t"/>
                      <a:r>
                        <a:rPr lang="en-US" sz="1100" b="0" i="0" u="none" strike="noStrike" dirty="0">
                          <a:latin typeface="Arial Narrow" pitchFamily="34" charset="0"/>
                        </a:rPr>
                        <a:t>$116,104</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t"/>
                      <a:r>
                        <a:rPr lang="en-US" sz="1100" b="0" i="0" u="none" strike="noStrike" dirty="0">
                          <a:latin typeface="Arial Narrow" pitchFamily="34" charset="0"/>
                        </a:rPr>
                        <a:t>$12,853</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t"/>
                      <a:r>
                        <a:rPr lang="en-US" sz="1100" b="0" i="0" u="none" strike="noStrike" dirty="0">
                          <a:latin typeface="Arial Narrow" pitchFamily="34" charset="0"/>
                        </a:rPr>
                        <a:t>$103,251</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t"/>
                      <a:r>
                        <a:rPr lang="en-US" sz="1100" b="0" i="0" u="none" strike="noStrike" dirty="0">
                          <a:latin typeface="Arial Narrow" pitchFamily="34" charset="0"/>
                        </a:rPr>
                        <a:t>913</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t"/>
                      <a:r>
                        <a:rPr lang="en-US" sz="1100" b="0" i="0" u="none" strike="noStrike" dirty="0">
                          <a:latin typeface="Arial Narrow" pitchFamily="34" charset="0"/>
                        </a:rPr>
                        <a:t>$113.09</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t"/>
                      <a:r>
                        <a:rPr lang="en-US" sz="1100" b="0" i="0" u="none" strike="noStrike" dirty="0">
                          <a:latin typeface="Arial Narrow" pitchFamily="34" charset="0"/>
                        </a:rPr>
                        <a:t>$6.60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t"/>
                      <a:r>
                        <a:rPr lang="en-US" sz="1100" b="0" i="0" u="none" strike="noStrike" dirty="0">
                          <a:latin typeface="Arial Narrow" pitchFamily="34" charset="0"/>
                        </a:rPr>
                        <a:t>81</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67091">
                <a:tc>
                  <a:txBody>
                    <a:bodyPr/>
                    <a:lstStyle/>
                    <a:p>
                      <a:pPr algn="ctr" rtl="0" fontAlgn="ctr"/>
                      <a:r>
                        <a:rPr lang="en-US" sz="1100" b="0" i="0" u="none" strike="noStrike" dirty="0">
                          <a:latin typeface="Arial Narrow" pitchFamily="34" charset="0"/>
                        </a:rPr>
                        <a:t>3</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ctr"/>
                      <a:r>
                        <a:rPr lang="en-US" sz="1400" b="1" i="0" u="none" strike="noStrike" dirty="0">
                          <a:latin typeface="Arial Narrow" pitchFamily="34" charset="0"/>
                          <a:hlinkClick r:id="rId5"/>
                        </a:rPr>
                        <a:t>Rheumatic Diseases/Disorders</a:t>
                      </a:r>
                      <a:endParaRPr lang="en-US" sz="1400" b="1" i="0" u="none" strike="noStrike" dirty="0">
                        <a:latin typeface="Arial Narrow" pitchFamily="34"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t"/>
                      <a:r>
                        <a:rPr lang="en-US" sz="1100" b="0" i="0" u="none" strike="noStrike" dirty="0">
                          <a:latin typeface="Arial Narrow" pitchFamily="34" charset="0"/>
                        </a:rPr>
                        <a:t>$59,645</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t"/>
                      <a:r>
                        <a:rPr lang="en-US" sz="1100" b="0" i="0" u="none" strike="noStrike" dirty="0">
                          <a:latin typeface="Arial Narrow" pitchFamily="34" charset="0"/>
                        </a:rPr>
                        <a:t>$285</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t"/>
                      <a:r>
                        <a:rPr lang="en-US" sz="1100" b="0" i="0" u="none" strike="noStrike" dirty="0">
                          <a:latin typeface="Arial Narrow" pitchFamily="34" charset="0"/>
                        </a:rPr>
                        <a:t>$59,360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t"/>
                      <a:r>
                        <a:rPr lang="en-US" sz="1100" b="0" i="0" u="none" strike="noStrike" dirty="0">
                          <a:latin typeface="Arial Narrow" pitchFamily="34" charset="0"/>
                        </a:rPr>
                        <a:t>19</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t"/>
                      <a:r>
                        <a:rPr lang="en-US" sz="1100" b="0" i="0" u="none" strike="noStrike" dirty="0">
                          <a:latin typeface="Arial Narrow" pitchFamily="34" charset="0"/>
                        </a:rPr>
                        <a:t>$3124.22</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t"/>
                      <a:r>
                        <a:rPr lang="en-US" sz="1100" b="0" i="0" u="none" strike="noStrike" dirty="0">
                          <a:latin typeface="Arial Narrow" pitchFamily="34" charset="0"/>
                        </a:rPr>
                        <a:t>$3.80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t"/>
                      <a:r>
                        <a:rPr lang="en-US" sz="1100" b="0" i="0" u="none" strike="noStrike" dirty="0">
                          <a:latin typeface="Arial Narrow" pitchFamily="34" charset="0"/>
                        </a:rPr>
                        <a:t>5</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67091">
                <a:tc>
                  <a:txBody>
                    <a:bodyPr/>
                    <a:lstStyle/>
                    <a:p>
                      <a:pPr algn="ctr" rtl="0" fontAlgn="ctr"/>
                      <a:r>
                        <a:rPr lang="en-US" sz="1100" b="0" i="0" u="none" strike="noStrike" dirty="0">
                          <a:latin typeface="Arial Narrow" pitchFamily="34" charset="0"/>
                        </a:rPr>
                        <a:t>4</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ctr"/>
                      <a:r>
                        <a:rPr lang="en-US" sz="1400" b="1" i="0" u="none" strike="noStrike" dirty="0">
                          <a:latin typeface="Arial Narrow" pitchFamily="34" charset="0"/>
                          <a:hlinkClick r:id="rId6"/>
                        </a:rPr>
                        <a:t>Dermatologic Diseases/Disorders</a:t>
                      </a:r>
                      <a:endParaRPr lang="en-US" sz="1400" b="1" i="0" u="none" strike="noStrike" dirty="0">
                        <a:latin typeface="Arial Narrow" pitchFamily="34"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t"/>
                      <a:r>
                        <a:rPr lang="en-US" sz="1100" b="0" i="0" u="none" strike="noStrike" dirty="0">
                          <a:latin typeface="Arial Narrow" pitchFamily="34" charset="0"/>
                        </a:rPr>
                        <a:t>$48,798</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t"/>
                      <a:r>
                        <a:rPr lang="en-US" sz="1100" b="0" i="0" u="none" strike="noStrike" dirty="0">
                          <a:latin typeface="Arial Narrow" pitchFamily="34" charset="0"/>
                        </a:rPr>
                        <a:t>$5,561</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t"/>
                      <a:r>
                        <a:rPr lang="en-US" sz="1100" b="0" i="0" u="none" strike="noStrike" dirty="0">
                          <a:latin typeface="Arial Narrow" pitchFamily="34" charset="0"/>
                        </a:rPr>
                        <a:t>$43,237</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t"/>
                      <a:r>
                        <a:rPr lang="en-US" sz="1100" b="0" i="0" u="none" strike="noStrike" dirty="0">
                          <a:latin typeface="Arial Narrow" pitchFamily="34" charset="0"/>
                        </a:rPr>
                        <a:t>412</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t"/>
                      <a:r>
                        <a:rPr lang="en-US" sz="1100" b="0" i="0" u="none" strike="noStrike" dirty="0">
                          <a:latin typeface="Arial Narrow" pitchFamily="34" charset="0"/>
                        </a:rPr>
                        <a:t>$104.95</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t"/>
                      <a:r>
                        <a:rPr lang="en-US" sz="1100" b="0" i="0" u="none" strike="noStrike" dirty="0">
                          <a:latin typeface="Arial Narrow" pitchFamily="34" charset="0"/>
                        </a:rPr>
                        <a:t>$2.77</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t"/>
                      <a:r>
                        <a:rPr lang="en-US" sz="1100" b="0" i="0" u="none" strike="noStrike" dirty="0">
                          <a:latin typeface="Arial Narrow" pitchFamily="34" charset="0"/>
                        </a:rPr>
                        <a:t>168</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67091">
                <a:tc>
                  <a:txBody>
                    <a:bodyPr/>
                    <a:lstStyle/>
                    <a:p>
                      <a:pPr algn="ctr" rtl="0" fontAlgn="ctr"/>
                      <a:r>
                        <a:rPr lang="en-US" sz="1100" b="0" i="0" u="none" strike="noStrike" dirty="0">
                          <a:latin typeface="Arial Narrow" pitchFamily="34" charset="0"/>
                        </a:rPr>
                        <a:t>5</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fontAlgn="ctr"/>
                      <a:r>
                        <a:rPr lang="en-US" sz="1400" b="1" i="0" u="none" strike="noStrike" dirty="0">
                          <a:latin typeface="Arial Narrow" pitchFamily="34" charset="0"/>
                          <a:hlinkClick r:id="rId7"/>
                        </a:rPr>
                        <a:t>Miscellaneous Endocrine Diseases</a:t>
                      </a:r>
                      <a:endParaRPr lang="en-US" sz="1400" b="1" i="0" u="none" strike="noStrike" dirty="0">
                        <a:latin typeface="Arial Narrow" pitchFamily="34"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t"/>
                      <a:r>
                        <a:rPr lang="en-US" sz="1100" b="0" i="0" u="none" strike="noStrike" dirty="0">
                          <a:latin typeface="Arial Narrow" pitchFamily="34" charset="0"/>
                        </a:rPr>
                        <a:t>$40,808</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t"/>
                      <a:r>
                        <a:rPr lang="en-US" sz="1100" b="0" i="0" u="none" strike="noStrike" dirty="0">
                          <a:latin typeface="Arial Narrow" pitchFamily="34" charset="0"/>
                        </a:rPr>
                        <a:t>$1,143</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t"/>
                      <a:r>
                        <a:rPr lang="en-US" sz="1100" b="0" i="0" u="none" strike="noStrike" dirty="0">
                          <a:latin typeface="Arial Narrow" pitchFamily="34" charset="0"/>
                        </a:rPr>
                        <a:t>$39,665</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t"/>
                      <a:r>
                        <a:rPr lang="en-US" sz="1100" b="0" i="0" u="none" strike="noStrike" dirty="0">
                          <a:latin typeface="Arial Narrow" pitchFamily="34" charset="0"/>
                        </a:rPr>
                        <a:t>191</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t"/>
                      <a:r>
                        <a:rPr lang="en-US" sz="1100" b="0" i="0" u="none" strike="noStrike" dirty="0">
                          <a:latin typeface="Arial Narrow" pitchFamily="34" charset="0"/>
                        </a:rPr>
                        <a:t>$207.67</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t"/>
                      <a:r>
                        <a:rPr lang="en-US" sz="1100" b="0" i="0" u="none" strike="noStrike" dirty="0">
                          <a:latin typeface="Arial Narrow" pitchFamily="34" charset="0"/>
                        </a:rPr>
                        <a:t>$2.54</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r" rtl="0" fontAlgn="t"/>
                      <a:r>
                        <a:rPr lang="en-US" sz="1100" b="0" i="0" u="none" strike="noStrike" dirty="0">
                          <a:latin typeface="Arial Narrow" pitchFamily="34" charset="0"/>
                        </a:rPr>
                        <a:t>99</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p:cNvSpPr>
          <p:nvPr>
            <p:ph type="title"/>
          </p:nvPr>
        </p:nvSpPr>
        <p:spPr/>
        <p:txBody>
          <a:bodyPr>
            <a:normAutofit/>
          </a:bodyPr>
          <a:lstStyle/>
          <a:p>
            <a:pPr algn="l" eaLnBrk="1" hangingPunct="1"/>
            <a:r>
              <a:rPr lang="en-US" sz="2000" dirty="0" smtClean="0"/>
              <a:t>Top 10 Therapeutic Classes by Plan Cost  </a:t>
            </a:r>
          </a:p>
        </p:txBody>
      </p:sp>
      <p:graphicFrame>
        <p:nvGraphicFramePr>
          <p:cNvPr id="5" name="Content Placeholder 4"/>
          <p:cNvGraphicFramePr>
            <a:graphicFrameLocks noGrp="1"/>
          </p:cNvGraphicFramePr>
          <p:nvPr>
            <p:ph idx="1"/>
          </p:nvPr>
        </p:nvGraphicFramePr>
        <p:xfrm>
          <a:off x="152400" y="1295401"/>
          <a:ext cx="8610599" cy="3069942"/>
        </p:xfrm>
        <a:graphic>
          <a:graphicData uri="http://schemas.openxmlformats.org/drawingml/2006/table">
            <a:tbl>
              <a:tblPr firstRow="1" bandRow="1">
                <a:tableStyleId>{5C22544A-7EE6-4342-B048-85BDC9FD1C3A}</a:tableStyleId>
              </a:tblPr>
              <a:tblGrid>
                <a:gridCol w="326268"/>
                <a:gridCol w="3483732"/>
                <a:gridCol w="609600"/>
                <a:gridCol w="762000"/>
                <a:gridCol w="685800"/>
                <a:gridCol w="609600"/>
                <a:gridCol w="762000"/>
                <a:gridCol w="685800"/>
                <a:gridCol w="685799"/>
              </a:tblGrid>
              <a:tr h="754686">
                <a:tc>
                  <a:txBody>
                    <a:bodyPr/>
                    <a:lstStyle/>
                    <a:p>
                      <a:pPr algn="ctr"/>
                      <a:endParaRPr lang="en-US" sz="900" dirty="0">
                        <a:solidFill>
                          <a:schemeClr val="bg1"/>
                        </a:solidFill>
                        <a:latin typeface="Arial Narrow" pitchFamily="34" charset="0"/>
                      </a:endParaRPr>
                    </a:p>
                  </a:txBody>
                  <a:tcPr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4990"/>
                    </a:solidFill>
                  </a:tcPr>
                </a:tc>
                <a:tc>
                  <a:txBody>
                    <a:bodyPr/>
                    <a:lstStyle/>
                    <a:p>
                      <a:pPr algn="ctr"/>
                      <a:r>
                        <a:rPr lang="en-US" sz="1100" dirty="0" smtClean="0">
                          <a:solidFill>
                            <a:schemeClr val="bg1"/>
                          </a:solidFill>
                          <a:latin typeface="Arial Narrow" pitchFamily="34" charset="0"/>
                        </a:rPr>
                        <a:t>Therapeutic</a:t>
                      </a:r>
                      <a:r>
                        <a:rPr lang="en-US" sz="1100" baseline="0" dirty="0" smtClean="0">
                          <a:solidFill>
                            <a:schemeClr val="bg1"/>
                          </a:solidFill>
                          <a:latin typeface="Arial Narrow" pitchFamily="34" charset="0"/>
                        </a:rPr>
                        <a:t> Classes</a:t>
                      </a:r>
                      <a:endParaRPr lang="en-US" sz="1100" dirty="0">
                        <a:solidFill>
                          <a:schemeClr val="bg1"/>
                        </a:solidFill>
                        <a:latin typeface="Arial Narrow" pitchFamily="34" charset="0"/>
                      </a:endParaRPr>
                    </a:p>
                  </a:txBody>
                  <a:tcPr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4990"/>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100" dirty="0" smtClean="0">
                          <a:solidFill>
                            <a:schemeClr val="bg1"/>
                          </a:solidFill>
                          <a:latin typeface="Arial Narrow" pitchFamily="34" charset="0"/>
                        </a:rPr>
                        <a:t>Total Cost</a:t>
                      </a:r>
                    </a:p>
                  </a:txBody>
                  <a:tcPr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4990"/>
                    </a:solidFill>
                  </a:tcPr>
                </a:tc>
                <a:tc>
                  <a:txBody>
                    <a:bodyPr/>
                    <a:lstStyle/>
                    <a:p>
                      <a:pPr algn="ctr"/>
                      <a:r>
                        <a:rPr lang="en-US" sz="1100" dirty="0" smtClean="0">
                          <a:solidFill>
                            <a:schemeClr val="bg1"/>
                          </a:solidFill>
                          <a:latin typeface="Arial Narrow" pitchFamily="34" charset="0"/>
                        </a:rPr>
                        <a:t>Patient Paid</a:t>
                      </a:r>
                      <a:endParaRPr lang="en-US" sz="1100" dirty="0">
                        <a:solidFill>
                          <a:schemeClr val="bg1"/>
                        </a:solidFill>
                        <a:latin typeface="Arial Narrow" pitchFamily="34" charset="0"/>
                      </a:endParaRPr>
                    </a:p>
                  </a:txBody>
                  <a:tcPr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4990"/>
                    </a:solidFill>
                  </a:tcPr>
                </a:tc>
                <a:tc>
                  <a:txBody>
                    <a:bodyPr/>
                    <a:lstStyle/>
                    <a:p>
                      <a:pPr algn="ctr"/>
                      <a:r>
                        <a:rPr lang="en-US" sz="1100" dirty="0" smtClean="0">
                          <a:solidFill>
                            <a:schemeClr val="bg1"/>
                          </a:solidFill>
                          <a:latin typeface="Arial Narrow" pitchFamily="34" charset="0"/>
                        </a:rPr>
                        <a:t>Plain</a:t>
                      </a:r>
                      <a:r>
                        <a:rPr lang="en-US" sz="1100" baseline="0" dirty="0" smtClean="0">
                          <a:solidFill>
                            <a:schemeClr val="bg1"/>
                          </a:solidFill>
                          <a:latin typeface="Arial Narrow" pitchFamily="34" charset="0"/>
                        </a:rPr>
                        <a:t> Paid</a:t>
                      </a:r>
                      <a:endParaRPr lang="en-US" sz="1100" dirty="0">
                        <a:solidFill>
                          <a:schemeClr val="bg1"/>
                        </a:solidFill>
                        <a:latin typeface="Arial Narrow" pitchFamily="34" charset="0"/>
                      </a:endParaRPr>
                    </a:p>
                  </a:txBody>
                  <a:tcPr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4990"/>
                    </a:solidFill>
                  </a:tcPr>
                </a:tc>
                <a:tc>
                  <a:txBody>
                    <a:bodyPr/>
                    <a:lstStyle/>
                    <a:p>
                      <a:pPr algn="ctr"/>
                      <a:r>
                        <a:rPr lang="en-US" sz="1100" dirty="0" smtClean="0">
                          <a:solidFill>
                            <a:schemeClr val="bg1"/>
                          </a:solidFill>
                          <a:latin typeface="Arial Narrow" pitchFamily="34" charset="0"/>
                        </a:rPr>
                        <a:t>Total Claims</a:t>
                      </a:r>
                      <a:endParaRPr lang="en-US" sz="1100" dirty="0">
                        <a:solidFill>
                          <a:schemeClr val="bg1"/>
                        </a:solidFill>
                        <a:latin typeface="Arial Narrow" pitchFamily="34" charset="0"/>
                      </a:endParaRPr>
                    </a:p>
                  </a:txBody>
                  <a:tcPr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4990"/>
                    </a:solidFill>
                  </a:tcPr>
                </a:tc>
                <a:tc>
                  <a:txBody>
                    <a:bodyPr/>
                    <a:lstStyle/>
                    <a:p>
                      <a:pPr algn="ctr"/>
                      <a:r>
                        <a:rPr lang="en-US" sz="1100" dirty="0" smtClean="0">
                          <a:solidFill>
                            <a:schemeClr val="bg1"/>
                          </a:solidFill>
                          <a:latin typeface="Arial Narrow" pitchFamily="34" charset="0"/>
                        </a:rPr>
                        <a:t>Plan Paid / Claim</a:t>
                      </a:r>
                      <a:endParaRPr lang="en-US" sz="1100" dirty="0">
                        <a:solidFill>
                          <a:schemeClr val="bg1"/>
                        </a:solidFill>
                        <a:latin typeface="Arial Narrow" pitchFamily="34" charset="0"/>
                      </a:endParaRPr>
                    </a:p>
                  </a:txBody>
                  <a:tcPr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4990"/>
                    </a:solidFill>
                  </a:tcPr>
                </a:tc>
                <a:tc>
                  <a:txBody>
                    <a:bodyPr/>
                    <a:lstStyle/>
                    <a:p>
                      <a:pPr algn="ctr"/>
                      <a:r>
                        <a:rPr lang="en-US" sz="1100" dirty="0" smtClean="0">
                          <a:solidFill>
                            <a:schemeClr val="bg1"/>
                          </a:solidFill>
                          <a:latin typeface="Arial Narrow" pitchFamily="34" charset="0"/>
                        </a:rPr>
                        <a:t>PMPM</a:t>
                      </a:r>
                      <a:endParaRPr lang="en-US" sz="1100" dirty="0">
                        <a:solidFill>
                          <a:schemeClr val="bg1"/>
                        </a:solidFill>
                        <a:latin typeface="Arial Narrow" pitchFamily="34" charset="0"/>
                      </a:endParaRPr>
                    </a:p>
                  </a:txBody>
                  <a:tcPr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4990"/>
                    </a:solidFill>
                  </a:tcPr>
                </a:tc>
                <a:tc>
                  <a:txBody>
                    <a:bodyPr/>
                    <a:lstStyle/>
                    <a:p>
                      <a:pPr algn="ctr"/>
                      <a:r>
                        <a:rPr lang="en-US" sz="1100" dirty="0" smtClean="0">
                          <a:solidFill>
                            <a:schemeClr val="bg1"/>
                          </a:solidFill>
                          <a:latin typeface="Arial Narrow" pitchFamily="34" charset="0"/>
                        </a:rPr>
                        <a:t>Utilizers</a:t>
                      </a:r>
                      <a:endParaRPr lang="en-US" sz="1100" dirty="0">
                        <a:solidFill>
                          <a:schemeClr val="bg1"/>
                        </a:solidFill>
                        <a:latin typeface="Arial Narrow" pitchFamily="34" charset="0"/>
                      </a:endParaRPr>
                    </a:p>
                  </a:txBody>
                  <a:tcPr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4990"/>
                    </a:solidFill>
                  </a:tcPr>
                </a:tc>
              </a:tr>
              <a:tr h="222817">
                <a:tc>
                  <a:txBody>
                    <a:bodyPr/>
                    <a:lstStyle/>
                    <a:p>
                      <a:pPr algn="ctr" rtl="0" fontAlgn="ctr"/>
                      <a:r>
                        <a:rPr lang="en-US" sz="900" b="0" i="0" u="none" strike="noStrike" dirty="0">
                          <a:solidFill>
                            <a:schemeClr val="tx1"/>
                          </a:solidFill>
                          <a:latin typeface="Arial Narrow" pitchFamily="34" charset="0"/>
                        </a:rPr>
                        <a:t>1</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ctr"/>
                      <a:r>
                        <a:rPr lang="en-US" sz="1100" b="0" i="0" u="none" strike="noStrike" dirty="0">
                          <a:solidFill>
                            <a:schemeClr val="tx1"/>
                          </a:solidFill>
                          <a:latin typeface="Arial Narrow" pitchFamily="34" charset="0"/>
                          <a:hlinkClick r:id="rId3"/>
                        </a:rPr>
                        <a:t>ANTIHYPERLIPIDEMICS</a:t>
                      </a:r>
                      <a:endParaRPr lang="en-US" sz="1100" b="0" i="0" u="none" strike="noStrike" dirty="0">
                        <a:solidFill>
                          <a:schemeClr val="tx1"/>
                        </a:solidFill>
                        <a:latin typeface="Arial Narrow" pitchFamily="34"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$116,168</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$14,320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$101,848</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1,086</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$93.78</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$6.51</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159</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22817">
                <a:tc>
                  <a:txBody>
                    <a:bodyPr/>
                    <a:lstStyle/>
                    <a:p>
                      <a:pPr algn="ctr" rtl="0" fontAlgn="ctr"/>
                      <a:r>
                        <a:rPr lang="en-US" sz="900" b="0" i="0" u="none" strike="noStrike" dirty="0">
                          <a:solidFill>
                            <a:schemeClr val="tx1"/>
                          </a:solidFill>
                          <a:latin typeface="Arial Narrow" pitchFamily="34" charset="0"/>
                        </a:rPr>
                        <a:t>2</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ctr"/>
                      <a:r>
                        <a:rPr lang="en-US" sz="1100" b="0" i="0" u="none" strike="noStrike" dirty="0">
                          <a:solidFill>
                            <a:schemeClr val="tx1"/>
                          </a:solidFill>
                          <a:latin typeface="Arial Narrow" pitchFamily="34" charset="0"/>
                          <a:hlinkClick r:id="rId4"/>
                        </a:rPr>
                        <a:t>ANTIDIABETICS</a:t>
                      </a:r>
                      <a:endParaRPr lang="en-US" sz="1100" b="0" i="0" u="none" strike="noStrike" dirty="0">
                        <a:solidFill>
                          <a:schemeClr val="tx1"/>
                        </a:solidFill>
                        <a:latin typeface="Arial Narrow" pitchFamily="34"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$99,407</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$8,372</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$91,035</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681</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$133.68</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$5.82</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74</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22817">
                <a:tc>
                  <a:txBody>
                    <a:bodyPr/>
                    <a:lstStyle/>
                    <a:p>
                      <a:pPr algn="ctr" rtl="0" fontAlgn="ctr"/>
                      <a:r>
                        <a:rPr lang="en-US" sz="900" b="0" i="0" u="none" strike="noStrike" dirty="0">
                          <a:solidFill>
                            <a:schemeClr val="tx1"/>
                          </a:solidFill>
                          <a:latin typeface="Arial Narrow" pitchFamily="34" charset="0"/>
                        </a:rPr>
                        <a:t>3</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ctr"/>
                      <a:r>
                        <a:rPr lang="en-US" sz="1100" b="0" i="0" u="none" strike="noStrike" dirty="0">
                          <a:solidFill>
                            <a:schemeClr val="tx1"/>
                          </a:solidFill>
                          <a:latin typeface="Arial Narrow" pitchFamily="34" charset="0"/>
                          <a:hlinkClick r:id="rId5"/>
                        </a:rPr>
                        <a:t>ANALGESICS - ANTI-INFLAMMATORY</a:t>
                      </a:r>
                      <a:endParaRPr lang="en-US" sz="1100" b="0" i="0" u="none" strike="noStrike" dirty="0">
                        <a:solidFill>
                          <a:schemeClr val="tx1"/>
                        </a:solidFill>
                        <a:latin typeface="Arial Narrow" pitchFamily="34"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$68,399</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$2,949</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$65,450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410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$159.63</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$4.19</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184</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22817">
                <a:tc>
                  <a:txBody>
                    <a:bodyPr/>
                    <a:lstStyle/>
                    <a:p>
                      <a:pPr algn="ctr" rtl="0" fontAlgn="ctr"/>
                      <a:r>
                        <a:rPr lang="en-US" sz="900" b="0" i="0" u="none" strike="noStrike" dirty="0">
                          <a:solidFill>
                            <a:schemeClr val="tx1"/>
                          </a:solidFill>
                          <a:latin typeface="Arial Narrow" pitchFamily="34" charset="0"/>
                        </a:rPr>
                        <a:t>4</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ctr"/>
                      <a:r>
                        <a:rPr lang="en-US" sz="1100" b="0" i="0" u="none" strike="noStrike" dirty="0">
                          <a:solidFill>
                            <a:schemeClr val="tx1"/>
                          </a:solidFill>
                          <a:latin typeface="Arial Narrow" pitchFamily="34" charset="0"/>
                          <a:hlinkClick r:id="rId6"/>
                        </a:rPr>
                        <a:t>ANTIHYPERTENSIVES</a:t>
                      </a:r>
                      <a:endParaRPr lang="en-US" sz="1100" b="0" i="0" u="none" strike="noStrike" dirty="0">
                        <a:solidFill>
                          <a:schemeClr val="tx1"/>
                        </a:solidFill>
                        <a:latin typeface="Arial Narrow" pitchFamily="34"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$69,387</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$12,258</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$57,129</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1,109</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$51.51</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$3.65</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157</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66360">
                <a:tc>
                  <a:txBody>
                    <a:bodyPr/>
                    <a:lstStyle/>
                    <a:p>
                      <a:pPr algn="ctr" rtl="0" fontAlgn="ctr"/>
                      <a:r>
                        <a:rPr lang="en-US" sz="900" b="0" i="0" u="none" strike="noStrike" dirty="0">
                          <a:solidFill>
                            <a:schemeClr val="tx1"/>
                          </a:solidFill>
                          <a:latin typeface="Arial Narrow" pitchFamily="34" charset="0"/>
                        </a:rPr>
                        <a:t>5</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ctr"/>
                      <a:r>
                        <a:rPr lang="en-US" sz="1100" b="0" i="0" u="none" strike="noStrike" dirty="0">
                          <a:solidFill>
                            <a:schemeClr val="tx1"/>
                          </a:solidFill>
                          <a:latin typeface="Arial Narrow" pitchFamily="34" charset="0"/>
                          <a:hlinkClick r:id="rId7"/>
                        </a:rPr>
                        <a:t>PSYCHOTHERAPEUTIC AND NEUROLOGICAL AGENTS - MISC.</a:t>
                      </a:r>
                      <a:endParaRPr lang="en-US" sz="1100" b="0" i="0" u="none" strike="noStrike" dirty="0">
                        <a:solidFill>
                          <a:schemeClr val="tx1"/>
                        </a:solidFill>
                        <a:latin typeface="Arial Narrow" pitchFamily="34"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$45,150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$741</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$44,408</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42</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$1057.34</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$2.84</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12</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22817">
                <a:tc>
                  <a:txBody>
                    <a:bodyPr/>
                    <a:lstStyle/>
                    <a:p>
                      <a:pPr algn="ctr" rtl="0" fontAlgn="ctr"/>
                      <a:r>
                        <a:rPr lang="en-US" sz="900" b="0" i="0" u="none" strike="noStrike" dirty="0">
                          <a:solidFill>
                            <a:schemeClr val="tx1"/>
                          </a:solidFill>
                          <a:latin typeface="Arial Narrow" pitchFamily="34" charset="0"/>
                        </a:rPr>
                        <a:t>6</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ctr"/>
                      <a:r>
                        <a:rPr lang="en-US" sz="1100" b="0" i="0" u="none" strike="noStrike" dirty="0">
                          <a:solidFill>
                            <a:schemeClr val="tx1"/>
                          </a:solidFill>
                          <a:latin typeface="Arial Narrow" pitchFamily="34" charset="0"/>
                          <a:hlinkClick r:id="rId8"/>
                        </a:rPr>
                        <a:t>ANTIPSYCHOTICS/ANTIMANIC AGENTS</a:t>
                      </a:r>
                      <a:endParaRPr lang="en-US" sz="1100" b="0" i="0" u="none" strike="noStrike" dirty="0">
                        <a:solidFill>
                          <a:schemeClr val="tx1"/>
                        </a:solidFill>
                        <a:latin typeface="Arial Narrow" pitchFamily="34"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$45,627</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$1,894</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$43,733</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122</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$358.47</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$2.80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14</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22817">
                <a:tc>
                  <a:txBody>
                    <a:bodyPr/>
                    <a:lstStyle/>
                    <a:p>
                      <a:pPr algn="ctr" rtl="0" fontAlgn="ctr"/>
                      <a:r>
                        <a:rPr lang="en-US" sz="900" b="0" i="0" u="none" strike="noStrike" dirty="0">
                          <a:solidFill>
                            <a:schemeClr val="tx1"/>
                          </a:solidFill>
                          <a:latin typeface="Arial Narrow" pitchFamily="34" charset="0"/>
                        </a:rPr>
                        <a:t>7</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ctr"/>
                      <a:r>
                        <a:rPr lang="en-US" sz="1100" b="0" i="0" u="none" strike="noStrike" dirty="0">
                          <a:solidFill>
                            <a:schemeClr val="tx1"/>
                          </a:solidFill>
                          <a:latin typeface="Arial Narrow" pitchFamily="34" charset="0"/>
                          <a:hlinkClick r:id="rId9"/>
                        </a:rPr>
                        <a:t>DERMATOLOGICALS</a:t>
                      </a:r>
                      <a:endParaRPr lang="en-US" sz="1100" b="0" i="0" u="none" strike="noStrike" dirty="0">
                        <a:solidFill>
                          <a:schemeClr val="tx1"/>
                        </a:solidFill>
                        <a:latin typeface="Arial Narrow" pitchFamily="34"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$48,798</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$5,561</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$43,237</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412</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$104.95</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$2.77</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168</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22817">
                <a:tc>
                  <a:txBody>
                    <a:bodyPr/>
                    <a:lstStyle/>
                    <a:p>
                      <a:pPr algn="ctr" rtl="0" fontAlgn="ctr"/>
                      <a:r>
                        <a:rPr lang="en-US" sz="900" b="0" i="0" u="none" strike="noStrike" dirty="0">
                          <a:solidFill>
                            <a:schemeClr val="tx1"/>
                          </a:solidFill>
                          <a:latin typeface="Arial Narrow" pitchFamily="34" charset="0"/>
                        </a:rPr>
                        <a:t>8</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ctr"/>
                      <a:r>
                        <a:rPr lang="en-US" sz="1100" b="0" i="0" u="none" strike="noStrike" dirty="0">
                          <a:solidFill>
                            <a:schemeClr val="tx1"/>
                          </a:solidFill>
                          <a:latin typeface="Arial Narrow" pitchFamily="34" charset="0"/>
                          <a:hlinkClick r:id="rId10"/>
                        </a:rPr>
                        <a:t>ENDOCRINE AND METABOLIC AGENTS - MISC.</a:t>
                      </a:r>
                      <a:endParaRPr lang="en-US" sz="1100" b="0" i="0" u="none" strike="noStrike" dirty="0">
                        <a:solidFill>
                          <a:schemeClr val="tx1"/>
                        </a:solidFill>
                        <a:latin typeface="Arial Narrow" pitchFamily="34"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$44,367</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$2,440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$41,927</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124</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$338.12</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$2.68</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23</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22817">
                <a:tc>
                  <a:txBody>
                    <a:bodyPr/>
                    <a:lstStyle/>
                    <a:p>
                      <a:pPr algn="ctr" rtl="0" fontAlgn="ctr"/>
                      <a:r>
                        <a:rPr lang="en-US" sz="900" b="0" i="0" u="none" strike="noStrike" dirty="0">
                          <a:solidFill>
                            <a:schemeClr val="tx1"/>
                          </a:solidFill>
                          <a:latin typeface="Arial Narrow" pitchFamily="34" charset="0"/>
                        </a:rPr>
                        <a:t>9</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ctr"/>
                      <a:r>
                        <a:rPr lang="en-US" sz="1100" b="0" i="0" u="none" strike="noStrike" dirty="0">
                          <a:solidFill>
                            <a:schemeClr val="tx1"/>
                          </a:solidFill>
                          <a:latin typeface="Arial Narrow" pitchFamily="34" charset="0"/>
                          <a:hlinkClick r:id="rId11"/>
                        </a:rPr>
                        <a:t>ANTIVIRALS</a:t>
                      </a:r>
                      <a:endParaRPr lang="en-US" sz="1100" b="0" i="0" u="none" strike="noStrike" dirty="0">
                        <a:solidFill>
                          <a:schemeClr val="tx1"/>
                        </a:solidFill>
                        <a:latin typeface="Arial Narrow" pitchFamily="34"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$39,205</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$1,203</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$38,002</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102</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$372.57</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$2.43</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27</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66360">
                <a:tc>
                  <a:txBody>
                    <a:bodyPr/>
                    <a:lstStyle/>
                    <a:p>
                      <a:pPr algn="ctr" rtl="0" fontAlgn="ctr"/>
                      <a:r>
                        <a:rPr lang="en-US" sz="900" b="0" i="0" u="none" strike="noStrike" dirty="0">
                          <a:solidFill>
                            <a:schemeClr val="tx1"/>
                          </a:solidFill>
                          <a:latin typeface="Arial Narrow" pitchFamily="34" charset="0"/>
                        </a:rPr>
                        <a:t>10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rtl="0" fontAlgn="ctr"/>
                      <a:r>
                        <a:rPr lang="en-US" sz="1100" b="0" i="0" u="none" strike="noStrike" dirty="0">
                          <a:solidFill>
                            <a:schemeClr val="tx1"/>
                          </a:solidFill>
                          <a:latin typeface="Arial Narrow" pitchFamily="34" charset="0"/>
                          <a:hlinkClick r:id="rId12"/>
                        </a:rPr>
                        <a:t>ANTIASTHMATIC AND BRONCHODILATOR AGENTS</a:t>
                      </a:r>
                      <a:endParaRPr lang="en-US" sz="1100" b="0" i="0" u="none" strike="noStrike" dirty="0">
                        <a:solidFill>
                          <a:schemeClr val="tx1"/>
                        </a:solidFill>
                        <a:latin typeface="Arial Narrow" pitchFamily="34" charset="0"/>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$41,099</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$4,985</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$36,114</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296</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$122.01</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$2.31</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fontAlgn="t"/>
                      <a:r>
                        <a:rPr lang="en-US" sz="1100" b="0" i="0" u="none" strike="noStrike" dirty="0">
                          <a:solidFill>
                            <a:schemeClr val="tx1"/>
                          </a:solidFill>
                          <a:latin typeface="Arial Narrow" pitchFamily="34" charset="0"/>
                        </a:rPr>
                        <a:t>90</a:t>
                      </a: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p:cNvSpPr>
          <p:nvPr>
            <p:ph type="title"/>
          </p:nvPr>
        </p:nvSpPr>
        <p:spPr/>
        <p:txBody>
          <a:bodyPr>
            <a:normAutofit/>
          </a:bodyPr>
          <a:lstStyle/>
          <a:p>
            <a:pPr algn="l" eaLnBrk="1" hangingPunct="1"/>
            <a:r>
              <a:rPr lang="en-US" sz="2000" dirty="0" smtClean="0"/>
              <a:t>Top 20 Drugs by Total Plan Cost </a:t>
            </a:r>
          </a:p>
        </p:txBody>
      </p:sp>
      <p:graphicFrame>
        <p:nvGraphicFramePr>
          <p:cNvPr id="5" name="Content Placeholder 4"/>
          <p:cNvGraphicFramePr>
            <a:graphicFrameLocks noGrp="1"/>
          </p:cNvGraphicFramePr>
          <p:nvPr>
            <p:ph idx="1"/>
          </p:nvPr>
        </p:nvGraphicFramePr>
        <p:xfrm>
          <a:off x="304796" y="1267279"/>
          <a:ext cx="8305803" cy="3977494"/>
        </p:xfrm>
        <a:graphic>
          <a:graphicData uri="http://schemas.openxmlformats.org/drawingml/2006/table">
            <a:tbl>
              <a:tblPr firstRow="1" bandRow="1">
                <a:tableStyleId>{5C22544A-7EE6-4342-B048-85BDC9FD1C3A}</a:tableStyleId>
              </a:tblPr>
              <a:tblGrid>
                <a:gridCol w="361450"/>
                <a:gridCol w="1292066"/>
                <a:gridCol w="1084331"/>
                <a:gridCol w="963850"/>
                <a:gridCol w="843369"/>
                <a:gridCol w="843369"/>
                <a:gridCol w="972456"/>
                <a:gridCol w="972456"/>
                <a:gridCol w="972456"/>
              </a:tblGrid>
              <a:tr h="624694">
                <a:tc>
                  <a:txBody>
                    <a:bodyPr/>
                    <a:lstStyle/>
                    <a:p>
                      <a:endParaRPr lang="en-US" sz="2800" dirty="0"/>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algn="ctr"/>
                      <a:r>
                        <a:rPr lang="en-US" sz="1100" dirty="0" smtClean="0">
                          <a:solidFill>
                            <a:schemeClr val="bg1"/>
                          </a:solidFill>
                          <a:latin typeface="Arial Narrow" pitchFamily="34" charset="0"/>
                        </a:rPr>
                        <a:t>Drug Name</a:t>
                      </a:r>
                      <a:endParaRPr lang="en-US" sz="1100" dirty="0">
                        <a:solidFill>
                          <a:schemeClr val="bg1"/>
                        </a:solidFill>
                        <a:latin typeface="Arial Narrow" pitchFamily="34" charset="0"/>
                      </a:endParaRP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100" dirty="0" smtClean="0">
                          <a:solidFill>
                            <a:schemeClr val="bg1"/>
                          </a:solidFill>
                          <a:latin typeface="Arial Narrow" pitchFamily="34" charset="0"/>
                        </a:rPr>
                        <a:t>Total Cost</a:t>
                      </a: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algn="ctr"/>
                      <a:r>
                        <a:rPr lang="en-US" sz="1100" dirty="0" smtClean="0">
                          <a:solidFill>
                            <a:schemeClr val="bg1"/>
                          </a:solidFill>
                          <a:latin typeface="Arial Narrow" pitchFamily="34" charset="0"/>
                        </a:rPr>
                        <a:t>Patient Paid</a:t>
                      </a:r>
                      <a:endParaRPr lang="en-US" sz="1100" dirty="0">
                        <a:solidFill>
                          <a:schemeClr val="bg1"/>
                        </a:solidFill>
                        <a:latin typeface="Arial Narrow" pitchFamily="34" charset="0"/>
                      </a:endParaRP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algn="ctr"/>
                      <a:r>
                        <a:rPr lang="en-US" sz="1100" dirty="0" smtClean="0">
                          <a:solidFill>
                            <a:schemeClr val="bg1"/>
                          </a:solidFill>
                          <a:latin typeface="Arial Narrow" pitchFamily="34" charset="0"/>
                        </a:rPr>
                        <a:t>Plain</a:t>
                      </a:r>
                      <a:r>
                        <a:rPr lang="en-US" sz="1100" baseline="0" dirty="0" smtClean="0">
                          <a:solidFill>
                            <a:schemeClr val="bg1"/>
                          </a:solidFill>
                          <a:latin typeface="Arial Narrow" pitchFamily="34" charset="0"/>
                        </a:rPr>
                        <a:t> Paid</a:t>
                      </a:r>
                      <a:endParaRPr lang="en-US" sz="1100" dirty="0">
                        <a:solidFill>
                          <a:schemeClr val="bg1"/>
                        </a:solidFill>
                        <a:latin typeface="Arial Narrow" pitchFamily="34" charset="0"/>
                      </a:endParaRP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algn="ctr"/>
                      <a:r>
                        <a:rPr lang="en-US" sz="1100" dirty="0" smtClean="0">
                          <a:solidFill>
                            <a:schemeClr val="bg1"/>
                          </a:solidFill>
                          <a:latin typeface="Arial Narrow" pitchFamily="34" charset="0"/>
                        </a:rPr>
                        <a:t>Total Claims</a:t>
                      </a:r>
                      <a:endParaRPr lang="en-US" sz="1100" dirty="0">
                        <a:solidFill>
                          <a:schemeClr val="bg1"/>
                        </a:solidFill>
                        <a:latin typeface="Arial Narrow" pitchFamily="34" charset="0"/>
                      </a:endParaRP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algn="ctr"/>
                      <a:r>
                        <a:rPr lang="en-US" sz="1100" dirty="0" smtClean="0">
                          <a:solidFill>
                            <a:schemeClr val="bg1"/>
                          </a:solidFill>
                          <a:latin typeface="Arial Narrow" pitchFamily="34" charset="0"/>
                        </a:rPr>
                        <a:t>Plan Paid / Claim</a:t>
                      </a:r>
                      <a:endParaRPr lang="en-US" sz="1100" dirty="0">
                        <a:solidFill>
                          <a:schemeClr val="bg1"/>
                        </a:solidFill>
                        <a:latin typeface="Arial Narrow" pitchFamily="34" charset="0"/>
                      </a:endParaRP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algn="ctr"/>
                      <a:r>
                        <a:rPr lang="en-US" sz="1100" dirty="0" smtClean="0">
                          <a:solidFill>
                            <a:schemeClr val="bg1"/>
                          </a:solidFill>
                          <a:latin typeface="Arial Narrow" pitchFamily="34" charset="0"/>
                        </a:rPr>
                        <a:t>PMPM</a:t>
                      </a:r>
                      <a:endParaRPr lang="en-US" sz="1100" dirty="0">
                        <a:solidFill>
                          <a:schemeClr val="bg1"/>
                        </a:solidFill>
                        <a:latin typeface="Arial Narrow" pitchFamily="34" charset="0"/>
                      </a:endParaRP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algn="ctr"/>
                      <a:r>
                        <a:rPr lang="en-US" sz="1100" dirty="0" smtClean="0">
                          <a:solidFill>
                            <a:schemeClr val="bg1"/>
                          </a:solidFill>
                          <a:latin typeface="Arial Narrow" pitchFamily="34" charset="0"/>
                        </a:rPr>
                        <a:t>Utilizers</a:t>
                      </a:r>
                      <a:endParaRPr lang="en-US" sz="1100" dirty="0">
                        <a:solidFill>
                          <a:schemeClr val="bg1"/>
                        </a:solidFill>
                        <a:latin typeface="Arial Narrow" pitchFamily="34" charset="0"/>
                      </a:endParaRPr>
                    </a:p>
                  </a:txBody>
                  <a:tcPr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r>
              <a:tr h="145198">
                <a:tc>
                  <a:txBody>
                    <a:bodyPr/>
                    <a:lstStyle/>
                    <a:p>
                      <a:pPr algn="r" rtl="0" fontAlgn="ctr"/>
                      <a:r>
                        <a:rPr lang="en-US" sz="1100" b="0" i="0" u="none" strike="noStrike" dirty="0">
                          <a:solidFill>
                            <a:srgbClr val="000000"/>
                          </a:solidFill>
                          <a:latin typeface="Arial Narrow" pitchFamily="34" charset="0"/>
                        </a:rPr>
                        <a:t>1</a:t>
                      </a:r>
                    </a:p>
                  </a:txBody>
                  <a:tcPr marL="0" marR="0" marT="0" marB="0" anchor="b">
                    <a:lnT w="38100" cmpd="sng">
                      <a:noFill/>
                    </a:lnT>
                    <a:solidFill>
                      <a:schemeClr val="bg1"/>
                    </a:solidFill>
                  </a:tcPr>
                </a:tc>
                <a:tc>
                  <a:txBody>
                    <a:bodyPr/>
                    <a:lstStyle/>
                    <a:p>
                      <a:pPr algn="l" rtl="0" fontAlgn="ctr"/>
                      <a:r>
                        <a:rPr lang="en-US" sz="1100" b="0" i="0" u="none" strike="noStrike" dirty="0">
                          <a:solidFill>
                            <a:srgbClr val="0000FF"/>
                          </a:solidFill>
                          <a:latin typeface="Arial Narrow" pitchFamily="34" charset="0"/>
                          <a:hlinkClick r:id="rId3"/>
                        </a:rPr>
                        <a:t>LIPITOR</a:t>
                      </a:r>
                      <a:endParaRPr lang="en-US" sz="1100" b="0" i="0" u="none" strike="noStrike" dirty="0">
                        <a:solidFill>
                          <a:srgbClr val="0000FF"/>
                        </a:solidFill>
                        <a:latin typeface="Arial Narrow" pitchFamily="34" charset="0"/>
                      </a:endParaRPr>
                    </a:p>
                  </a:txBody>
                  <a:tcPr marL="0" marR="0" marT="0" marB="0" anchor="b">
                    <a:lnT w="38100" cmpd="sng">
                      <a:noFill/>
                    </a:lnT>
                    <a:solidFill>
                      <a:schemeClr val="bg1"/>
                    </a:solidFill>
                  </a:tcPr>
                </a:tc>
                <a:tc>
                  <a:txBody>
                    <a:bodyPr/>
                    <a:lstStyle/>
                    <a:p>
                      <a:pPr algn="r" rtl="0" fontAlgn="t"/>
                      <a:r>
                        <a:rPr lang="en-US" sz="1100" b="0" i="0" u="none" strike="noStrike" dirty="0">
                          <a:solidFill>
                            <a:srgbClr val="000000"/>
                          </a:solidFill>
                          <a:latin typeface="Arial Narrow" pitchFamily="34" charset="0"/>
                        </a:rPr>
                        <a:t>$58,246</a:t>
                      </a:r>
                    </a:p>
                  </a:txBody>
                  <a:tcPr marL="0" marR="0" marT="0" marB="0" anchor="b">
                    <a:lnT w="38100" cmpd="sng">
                      <a:noFill/>
                    </a:lnT>
                    <a:solidFill>
                      <a:schemeClr val="bg1"/>
                    </a:solidFill>
                  </a:tcPr>
                </a:tc>
                <a:tc>
                  <a:txBody>
                    <a:bodyPr/>
                    <a:lstStyle/>
                    <a:p>
                      <a:pPr algn="r" rtl="0" fontAlgn="t"/>
                      <a:r>
                        <a:rPr lang="en-US" sz="1100" b="0" i="0" u="none" strike="noStrike" dirty="0">
                          <a:solidFill>
                            <a:srgbClr val="000000"/>
                          </a:solidFill>
                          <a:latin typeface="Arial Narrow" pitchFamily="34" charset="0"/>
                        </a:rPr>
                        <a:t>$6,300</a:t>
                      </a:r>
                    </a:p>
                  </a:txBody>
                  <a:tcPr marL="0" marR="0" marT="0" marB="0" anchor="b">
                    <a:lnT w="38100" cmpd="sng">
                      <a:noFill/>
                    </a:lnT>
                    <a:solidFill>
                      <a:schemeClr val="bg1"/>
                    </a:solidFill>
                  </a:tcPr>
                </a:tc>
                <a:tc>
                  <a:txBody>
                    <a:bodyPr/>
                    <a:lstStyle/>
                    <a:p>
                      <a:pPr algn="r" rtl="0" fontAlgn="t"/>
                      <a:r>
                        <a:rPr lang="en-US" sz="1100" b="0" i="0" u="none" strike="noStrike" dirty="0">
                          <a:solidFill>
                            <a:srgbClr val="000000"/>
                          </a:solidFill>
                          <a:latin typeface="Arial Narrow" pitchFamily="34" charset="0"/>
                        </a:rPr>
                        <a:t>$51,946</a:t>
                      </a:r>
                    </a:p>
                  </a:txBody>
                  <a:tcPr marL="0" marR="0" marT="0" marB="0" anchor="b">
                    <a:lnT w="38100" cmpd="sng">
                      <a:noFill/>
                    </a:lnT>
                    <a:solidFill>
                      <a:schemeClr val="bg1"/>
                    </a:solidFill>
                  </a:tcPr>
                </a:tc>
                <a:tc>
                  <a:txBody>
                    <a:bodyPr/>
                    <a:lstStyle/>
                    <a:p>
                      <a:pPr algn="r" rtl="0" fontAlgn="t"/>
                      <a:r>
                        <a:rPr lang="en-US" sz="1100" b="0" i="0" u="none" strike="noStrike" dirty="0">
                          <a:solidFill>
                            <a:srgbClr val="000000"/>
                          </a:solidFill>
                          <a:latin typeface="Arial Narrow" pitchFamily="34" charset="0"/>
                        </a:rPr>
                        <a:t>424</a:t>
                      </a:r>
                    </a:p>
                  </a:txBody>
                  <a:tcPr marL="0" marR="0" marT="0" marB="0" anchor="b">
                    <a:lnT w="38100" cmpd="sng">
                      <a:noFill/>
                    </a:lnT>
                    <a:solidFill>
                      <a:schemeClr val="bg1"/>
                    </a:solidFill>
                  </a:tcPr>
                </a:tc>
                <a:tc>
                  <a:txBody>
                    <a:bodyPr/>
                    <a:lstStyle/>
                    <a:p>
                      <a:pPr algn="r" rtl="0" fontAlgn="t"/>
                      <a:r>
                        <a:rPr lang="en-US" sz="1100" b="0" i="0" u="none" strike="noStrike" dirty="0">
                          <a:solidFill>
                            <a:srgbClr val="000000"/>
                          </a:solidFill>
                          <a:latin typeface="Arial Narrow" pitchFamily="34" charset="0"/>
                        </a:rPr>
                        <a:t>$122.51</a:t>
                      </a:r>
                    </a:p>
                  </a:txBody>
                  <a:tcPr marL="0" marR="0" marT="0" marB="0" anchor="b">
                    <a:lnT w="38100" cmpd="sng">
                      <a:noFill/>
                    </a:lnT>
                    <a:solidFill>
                      <a:schemeClr val="bg1"/>
                    </a:solidFill>
                  </a:tcPr>
                </a:tc>
                <a:tc>
                  <a:txBody>
                    <a:bodyPr/>
                    <a:lstStyle/>
                    <a:p>
                      <a:pPr algn="r" rtl="0" fontAlgn="t"/>
                      <a:r>
                        <a:rPr lang="en-US" sz="1100" b="0" i="0" u="none" strike="noStrike" dirty="0">
                          <a:solidFill>
                            <a:srgbClr val="000000"/>
                          </a:solidFill>
                          <a:latin typeface="Arial Narrow" pitchFamily="34" charset="0"/>
                        </a:rPr>
                        <a:t>$3.32</a:t>
                      </a:r>
                    </a:p>
                  </a:txBody>
                  <a:tcPr marL="0" marR="0" marT="0" marB="0" anchor="b">
                    <a:lnT w="38100" cmpd="sng">
                      <a:noFill/>
                    </a:lnT>
                    <a:solidFill>
                      <a:schemeClr val="bg1"/>
                    </a:solidFill>
                  </a:tcPr>
                </a:tc>
                <a:tc>
                  <a:txBody>
                    <a:bodyPr/>
                    <a:lstStyle/>
                    <a:p>
                      <a:pPr algn="r" rtl="0" fontAlgn="t"/>
                      <a:r>
                        <a:rPr lang="en-US" sz="1100" b="0" i="0" u="none" strike="noStrike" dirty="0">
                          <a:solidFill>
                            <a:srgbClr val="000000"/>
                          </a:solidFill>
                          <a:latin typeface="Arial Narrow" pitchFamily="34" charset="0"/>
                        </a:rPr>
                        <a:t>64</a:t>
                      </a:r>
                    </a:p>
                  </a:txBody>
                  <a:tcPr marL="0" marR="0" marT="0" marB="0" anchor="b">
                    <a:lnT w="38100" cmpd="sng">
                      <a:noFill/>
                    </a:lnT>
                    <a:solidFill>
                      <a:schemeClr val="bg1"/>
                    </a:solidFill>
                  </a:tcPr>
                </a:tc>
              </a:tr>
              <a:tr h="145198">
                <a:tc>
                  <a:txBody>
                    <a:bodyPr/>
                    <a:lstStyle/>
                    <a:p>
                      <a:pPr algn="r" rtl="0" fontAlgn="ctr"/>
                      <a:r>
                        <a:rPr lang="en-US" sz="1100" b="0" i="0" u="none" strike="noStrike" dirty="0">
                          <a:solidFill>
                            <a:srgbClr val="000000"/>
                          </a:solidFill>
                          <a:latin typeface="Arial Narrow" pitchFamily="34" charset="0"/>
                        </a:rPr>
                        <a:t>2</a:t>
                      </a:r>
                    </a:p>
                  </a:txBody>
                  <a:tcPr marL="0" marR="0" marT="0" marB="0" anchor="b">
                    <a:solidFill>
                      <a:schemeClr val="bg1"/>
                    </a:solidFill>
                  </a:tcPr>
                </a:tc>
                <a:tc>
                  <a:txBody>
                    <a:bodyPr/>
                    <a:lstStyle/>
                    <a:p>
                      <a:pPr algn="l" rtl="0" fontAlgn="ctr"/>
                      <a:r>
                        <a:rPr lang="en-US" sz="1100" b="0" i="0" u="none" strike="noStrike" dirty="0">
                          <a:solidFill>
                            <a:srgbClr val="0000FF"/>
                          </a:solidFill>
                          <a:latin typeface="Arial Narrow" pitchFamily="34" charset="0"/>
                          <a:hlinkClick r:id="rId4"/>
                        </a:rPr>
                        <a:t>ENBREL SURECLICK</a:t>
                      </a:r>
                      <a:endParaRPr lang="en-US" sz="1100" b="0" i="0" u="none" strike="noStrike" dirty="0">
                        <a:solidFill>
                          <a:srgbClr val="0000FF"/>
                        </a:solidFill>
                        <a:latin typeface="Arial Narrow" pitchFamily="34" charset="0"/>
                      </a:endParaRP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$39,426</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$165</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$39,261</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11</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$3569.15</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$2.51</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2</a:t>
                      </a:r>
                    </a:p>
                  </a:txBody>
                  <a:tcPr marL="0" marR="0" marT="0" marB="0" anchor="b">
                    <a:solidFill>
                      <a:schemeClr val="bg1"/>
                    </a:solidFill>
                  </a:tcPr>
                </a:tc>
              </a:tr>
              <a:tr h="145198">
                <a:tc>
                  <a:txBody>
                    <a:bodyPr/>
                    <a:lstStyle/>
                    <a:p>
                      <a:pPr algn="r" rtl="0" fontAlgn="ctr"/>
                      <a:r>
                        <a:rPr lang="en-US" sz="1100" b="0" i="0" u="none" strike="noStrike" dirty="0">
                          <a:solidFill>
                            <a:srgbClr val="000000"/>
                          </a:solidFill>
                          <a:latin typeface="Arial Narrow" pitchFamily="34" charset="0"/>
                        </a:rPr>
                        <a:t>3</a:t>
                      </a:r>
                    </a:p>
                  </a:txBody>
                  <a:tcPr marL="0" marR="0" marT="0" marB="0" anchor="b">
                    <a:solidFill>
                      <a:schemeClr val="bg1"/>
                    </a:solidFill>
                  </a:tcPr>
                </a:tc>
                <a:tc>
                  <a:txBody>
                    <a:bodyPr/>
                    <a:lstStyle/>
                    <a:p>
                      <a:pPr algn="l" rtl="0" fontAlgn="ctr"/>
                      <a:r>
                        <a:rPr lang="en-US" sz="1100" b="0" i="0" u="none" strike="noStrike" dirty="0">
                          <a:solidFill>
                            <a:srgbClr val="0000FF"/>
                          </a:solidFill>
                          <a:latin typeface="Arial Narrow" pitchFamily="34" charset="0"/>
                          <a:hlinkClick r:id="rId5"/>
                        </a:rPr>
                        <a:t>GILENYA</a:t>
                      </a:r>
                      <a:endParaRPr lang="en-US" sz="1100" b="0" i="0" u="none" strike="noStrike" dirty="0">
                        <a:solidFill>
                          <a:srgbClr val="0000FF"/>
                        </a:solidFill>
                        <a:latin typeface="Arial Narrow" pitchFamily="34" charset="0"/>
                      </a:endParaRP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$30,297</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$120</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$30,177</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8</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$3772.10</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$1.93</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a:t>
                      </a:r>
                    </a:p>
                  </a:txBody>
                  <a:tcPr marL="0" marR="0" marT="0" marB="0" anchor="b">
                    <a:solidFill>
                      <a:schemeClr val="bg1"/>
                    </a:solidFill>
                  </a:tcPr>
                </a:tc>
              </a:tr>
              <a:tr h="145198">
                <a:tc>
                  <a:txBody>
                    <a:bodyPr/>
                    <a:lstStyle/>
                    <a:p>
                      <a:pPr algn="r" rtl="0" fontAlgn="ctr"/>
                      <a:r>
                        <a:rPr lang="en-US" sz="1100" b="0" i="0" u="none" strike="noStrike" dirty="0">
                          <a:solidFill>
                            <a:srgbClr val="000000"/>
                          </a:solidFill>
                          <a:latin typeface="Arial Narrow" pitchFamily="34" charset="0"/>
                        </a:rPr>
                        <a:t>4</a:t>
                      </a:r>
                    </a:p>
                  </a:txBody>
                  <a:tcPr marL="0" marR="0" marT="0" marB="0" anchor="b">
                    <a:solidFill>
                      <a:schemeClr val="bg1"/>
                    </a:solidFill>
                  </a:tcPr>
                </a:tc>
                <a:tc>
                  <a:txBody>
                    <a:bodyPr/>
                    <a:lstStyle/>
                    <a:p>
                      <a:pPr algn="l" rtl="0" fontAlgn="ctr"/>
                      <a:r>
                        <a:rPr lang="en-US" sz="1100" b="0" i="0" u="none" strike="noStrike" dirty="0">
                          <a:solidFill>
                            <a:srgbClr val="0000FF"/>
                          </a:solidFill>
                          <a:latin typeface="Arial Narrow" pitchFamily="34" charset="0"/>
                          <a:hlinkClick r:id="rId6"/>
                        </a:rPr>
                        <a:t>ACTHAR HP</a:t>
                      </a:r>
                      <a:endParaRPr lang="en-US" sz="1100" b="0" i="0" u="none" strike="noStrike" dirty="0">
                        <a:solidFill>
                          <a:srgbClr val="0000FF"/>
                        </a:solidFill>
                        <a:latin typeface="Arial Narrow" pitchFamily="34" charset="0"/>
                      </a:endParaRP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$27,810</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$30</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$27,780</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$27780.00</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$1.78</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a:t>
                      </a:r>
                    </a:p>
                  </a:txBody>
                  <a:tcPr marL="0" marR="0" marT="0" marB="0" anchor="b">
                    <a:solidFill>
                      <a:schemeClr val="bg1"/>
                    </a:solidFill>
                  </a:tcPr>
                </a:tc>
              </a:tr>
              <a:tr h="145198">
                <a:tc>
                  <a:txBody>
                    <a:bodyPr/>
                    <a:lstStyle/>
                    <a:p>
                      <a:pPr algn="r" rtl="0" fontAlgn="ctr"/>
                      <a:r>
                        <a:rPr lang="en-US" sz="1100" b="0" i="0" u="none" strike="noStrike" dirty="0">
                          <a:solidFill>
                            <a:srgbClr val="000000"/>
                          </a:solidFill>
                          <a:latin typeface="Arial Narrow" pitchFamily="34" charset="0"/>
                        </a:rPr>
                        <a:t>5</a:t>
                      </a:r>
                    </a:p>
                  </a:txBody>
                  <a:tcPr marL="0" marR="0" marT="0" marB="0" anchor="b">
                    <a:solidFill>
                      <a:schemeClr val="bg1"/>
                    </a:solidFill>
                  </a:tcPr>
                </a:tc>
                <a:tc>
                  <a:txBody>
                    <a:bodyPr/>
                    <a:lstStyle/>
                    <a:p>
                      <a:pPr algn="l" rtl="0" fontAlgn="ctr"/>
                      <a:r>
                        <a:rPr lang="en-US" sz="1100" b="0" i="0" u="none" strike="noStrike" dirty="0">
                          <a:solidFill>
                            <a:srgbClr val="0000FF"/>
                          </a:solidFill>
                          <a:latin typeface="Arial Narrow" pitchFamily="34" charset="0"/>
                          <a:hlinkClick r:id="rId7"/>
                        </a:rPr>
                        <a:t>CRESTOR</a:t>
                      </a:r>
                      <a:endParaRPr lang="en-US" sz="1100" b="0" i="0" u="none" strike="noStrike" dirty="0">
                        <a:solidFill>
                          <a:srgbClr val="0000FF"/>
                        </a:solidFill>
                        <a:latin typeface="Arial Narrow" pitchFamily="34" charset="0"/>
                      </a:endParaRP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$23,663</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$2,505</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$21,158</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157</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$134.77</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$1.35</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30</a:t>
                      </a:r>
                    </a:p>
                  </a:txBody>
                  <a:tcPr marL="0" marR="0" marT="0" marB="0" anchor="b">
                    <a:solidFill>
                      <a:schemeClr val="bg1"/>
                    </a:solidFill>
                  </a:tcPr>
                </a:tc>
              </a:tr>
              <a:tr h="145198">
                <a:tc>
                  <a:txBody>
                    <a:bodyPr/>
                    <a:lstStyle/>
                    <a:p>
                      <a:pPr algn="r" rtl="0" fontAlgn="ctr"/>
                      <a:r>
                        <a:rPr lang="en-US" sz="1100" b="0" i="0" u="none" strike="noStrike" dirty="0">
                          <a:solidFill>
                            <a:srgbClr val="000000"/>
                          </a:solidFill>
                          <a:latin typeface="Arial Narrow" pitchFamily="34" charset="0"/>
                        </a:rPr>
                        <a:t>6</a:t>
                      </a:r>
                    </a:p>
                  </a:txBody>
                  <a:tcPr marL="0" marR="0" marT="0" marB="0" anchor="b">
                    <a:solidFill>
                      <a:schemeClr val="bg1"/>
                    </a:solidFill>
                  </a:tcPr>
                </a:tc>
                <a:tc>
                  <a:txBody>
                    <a:bodyPr/>
                    <a:lstStyle/>
                    <a:p>
                      <a:pPr algn="l" rtl="0" fontAlgn="ctr"/>
                      <a:r>
                        <a:rPr lang="en-US" sz="1100" b="0" i="0" u="none" strike="noStrike" dirty="0">
                          <a:solidFill>
                            <a:srgbClr val="0000FF"/>
                          </a:solidFill>
                          <a:latin typeface="Arial Narrow" pitchFamily="34" charset="0"/>
                          <a:hlinkClick r:id="rId8"/>
                        </a:rPr>
                        <a:t>CYMBALTA</a:t>
                      </a:r>
                      <a:endParaRPr lang="en-US" sz="1100" b="0" i="0" u="none" strike="noStrike" dirty="0">
                        <a:solidFill>
                          <a:srgbClr val="0000FF"/>
                        </a:solidFill>
                        <a:latin typeface="Arial Narrow" pitchFamily="34" charset="0"/>
                      </a:endParaRP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$18,901</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$1,260</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$17,641</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80</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$220.51</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$1.13</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10</a:t>
                      </a:r>
                    </a:p>
                  </a:txBody>
                  <a:tcPr marL="0" marR="0" marT="0" marB="0" anchor="b">
                    <a:solidFill>
                      <a:schemeClr val="bg1"/>
                    </a:solidFill>
                  </a:tcPr>
                </a:tc>
              </a:tr>
              <a:tr h="145198">
                <a:tc>
                  <a:txBody>
                    <a:bodyPr/>
                    <a:lstStyle/>
                    <a:p>
                      <a:pPr algn="r" rtl="0" fontAlgn="ctr"/>
                      <a:r>
                        <a:rPr lang="en-US" sz="1100" b="0" i="0" u="none" strike="noStrike" dirty="0">
                          <a:solidFill>
                            <a:srgbClr val="000000"/>
                          </a:solidFill>
                          <a:latin typeface="Arial Narrow" pitchFamily="34" charset="0"/>
                        </a:rPr>
                        <a:t>7</a:t>
                      </a:r>
                    </a:p>
                  </a:txBody>
                  <a:tcPr marL="0" marR="0" marT="0" marB="0" anchor="b">
                    <a:solidFill>
                      <a:schemeClr val="bg1"/>
                    </a:solidFill>
                  </a:tcPr>
                </a:tc>
                <a:tc>
                  <a:txBody>
                    <a:bodyPr/>
                    <a:lstStyle/>
                    <a:p>
                      <a:pPr algn="l" rtl="0" fontAlgn="ctr"/>
                      <a:r>
                        <a:rPr lang="en-US" sz="1100" b="0" i="0" u="none" strike="noStrike" dirty="0">
                          <a:solidFill>
                            <a:srgbClr val="0000FF"/>
                          </a:solidFill>
                          <a:latin typeface="Arial Narrow" pitchFamily="34" charset="0"/>
                          <a:hlinkClick r:id="rId9"/>
                        </a:rPr>
                        <a:t>PROVIGIL</a:t>
                      </a:r>
                      <a:endParaRPr lang="en-US" sz="1100" b="0" i="0" u="none" strike="noStrike" dirty="0">
                        <a:solidFill>
                          <a:srgbClr val="0000FF"/>
                        </a:solidFill>
                        <a:latin typeface="Arial Narrow" pitchFamily="34" charset="0"/>
                      </a:endParaRP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$17,414</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$315</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$17,099</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21</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$814.22</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$1.09</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2</a:t>
                      </a:r>
                    </a:p>
                  </a:txBody>
                  <a:tcPr marL="0" marR="0" marT="0" marB="0" anchor="b">
                    <a:solidFill>
                      <a:schemeClr val="bg1"/>
                    </a:solidFill>
                  </a:tcPr>
                </a:tc>
              </a:tr>
              <a:tr h="145198">
                <a:tc>
                  <a:txBody>
                    <a:bodyPr/>
                    <a:lstStyle/>
                    <a:p>
                      <a:pPr algn="r" rtl="0" fontAlgn="ctr"/>
                      <a:r>
                        <a:rPr lang="en-US" sz="1100" b="0" i="0" u="none" strike="noStrike" dirty="0">
                          <a:solidFill>
                            <a:srgbClr val="000000"/>
                          </a:solidFill>
                          <a:latin typeface="Arial Narrow" pitchFamily="34" charset="0"/>
                        </a:rPr>
                        <a:t>8</a:t>
                      </a:r>
                    </a:p>
                  </a:txBody>
                  <a:tcPr marL="0" marR="0" marT="0" marB="0" anchor="b">
                    <a:solidFill>
                      <a:schemeClr val="bg1"/>
                    </a:solidFill>
                  </a:tcPr>
                </a:tc>
                <a:tc>
                  <a:txBody>
                    <a:bodyPr/>
                    <a:lstStyle/>
                    <a:p>
                      <a:pPr algn="l" rtl="0" fontAlgn="ctr"/>
                      <a:r>
                        <a:rPr lang="en-US" sz="1100" b="0" i="0" u="none" strike="noStrike" dirty="0">
                          <a:solidFill>
                            <a:srgbClr val="0000FF"/>
                          </a:solidFill>
                          <a:latin typeface="Arial Narrow" pitchFamily="34" charset="0"/>
                          <a:hlinkClick r:id="rId10"/>
                        </a:rPr>
                        <a:t>JANUMET</a:t>
                      </a:r>
                      <a:endParaRPr lang="en-US" sz="1100" b="0" i="0" u="none" strike="noStrike" dirty="0">
                        <a:solidFill>
                          <a:srgbClr val="0000FF"/>
                        </a:solidFill>
                        <a:latin typeface="Arial Narrow" pitchFamily="34" charset="0"/>
                      </a:endParaRP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$15,245</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$1,095</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$14,150</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68</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$208.09</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$0.90</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12</a:t>
                      </a:r>
                    </a:p>
                  </a:txBody>
                  <a:tcPr marL="0" marR="0" marT="0" marB="0" anchor="b">
                    <a:solidFill>
                      <a:schemeClr val="bg1"/>
                    </a:solidFill>
                  </a:tcPr>
                </a:tc>
              </a:tr>
              <a:tr h="145198">
                <a:tc>
                  <a:txBody>
                    <a:bodyPr/>
                    <a:lstStyle/>
                    <a:p>
                      <a:pPr algn="r" rtl="0" fontAlgn="ctr"/>
                      <a:r>
                        <a:rPr lang="en-US" sz="1100" b="0" i="0" u="none" strike="noStrike" dirty="0">
                          <a:solidFill>
                            <a:srgbClr val="000000"/>
                          </a:solidFill>
                          <a:latin typeface="Arial Narrow" pitchFamily="34" charset="0"/>
                        </a:rPr>
                        <a:t>9</a:t>
                      </a:r>
                    </a:p>
                  </a:txBody>
                  <a:tcPr marL="0" marR="0" marT="0" marB="0" anchor="b">
                    <a:solidFill>
                      <a:schemeClr val="bg1"/>
                    </a:solidFill>
                  </a:tcPr>
                </a:tc>
                <a:tc>
                  <a:txBody>
                    <a:bodyPr/>
                    <a:lstStyle/>
                    <a:p>
                      <a:pPr algn="l" rtl="0" fontAlgn="ctr"/>
                      <a:r>
                        <a:rPr lang="en-US" sz="1100" b="0" i="0" u="none" strike="noStrike" dirty="0">
                          <a:solidFill>
                            <a:srgbClr val="0000FF"/>
                          </a:solidFill>
                          <a:latin typeface="Arial Narrow" pitchFamily="34" charset="0"/>
                          <a:hlinkClick r:id="rId11"/>
                        </a:rPr>
                        <a:t>ACTOPLUS MET</a:t>
                      </a:r>
                      <a:endParaRPr lang="en-US" sz="1100" b="0" i="0" u="none" strike="noStrike" dirty="0">
                        <a:solidFill>
                          <a:srgbClr val="0000FF"/>
                        </a:solidFill>
                        <a:latin typeface="Arial Narrow" pitchFamily="34" charset="0"/>
                      </a:endParaRP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$14,240</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$795</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$13,445</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53</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$253.68</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$0.86</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7</a:t>
                      </a:r>
                    </a:p>
                  </a:txBody>
                  <a:tcPr marL="0" marR="0" marT="0" marB="0" anchor="b">
                    <a:solidFill>
                      <a:schemeClr val="bg1"/>
                    </a:solidFill>
                  </a:tcPr>
                </a:tc>
              </a:tr>
              <a:tr h="145198">
                <a:tc>
                  <a:txBody>
                    <a:bodyPr/>
                    <a:lstStyle/>
                    <a:p>
                      <a:pPr algn="r" rtl="0" fontAlgn="ctr"/>
                      <a:r>
                        <a:rPr lang="en-US" sz="1100" b="0" i="0" u="none" strike="noStrike" dirty="0">
                          <a:solidFill>
                            <a:srgbClr val="000000"/>
                          </a:solidFill>
                          <a:latin typeface="Arial Narrow" pitchFamily="34" charset="0"/>
                        </a:rPr>
                        <a:t>10</a:t>
                      </a:r>
                    </a:p>
                  </a:txBody>
                  <a:tcPr marL="0" marR="0" marT="0" marB="0" anchor="b">
                    <a:solidFill>
                      <a:schemeClr val="bg1"/>
                    </a:solidFill>
                  </a:tcPr>
                </a:tc>
                <a:tc>
                  <a:txBody>
                    <a:bodyPr/>
                    <a:lstStyle/>
                    <a:p>
                      <a:pPr algn="l" rtl="0" fontAlgn="ctr"/>
                      <a:r>
                        <a:rPr lang="en-US" sz="1100" b="0" i="0" u="none" strike="noStrike" dirty="0">
                          <a:solidFill>
                            <a:srgbClr val="0000FF"/>
                          </a:solidFill>
                          <a:latin typeface="Arial Narrow" pitchFamily="34" charset="0"/>
                          <a:hlinkClick r:id="rId12"/>
                        </a:rPr>
                        <a:t>ABILIFY</a:t>
                      </a:r>
                      <a:endParaRPr lang="en-US" sz="1100" b="0" i="0" u="none" strike="noStrike" dirty="0">
                        <a:solidFill>
                          <a:srgbClr val="0000FF"/>
                        </a:solidFill>
                        <a:latin typeface="Arial Narrow" pitchFamily="34" charset="0"/>
                      </a:endParaRP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$13,096</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$360</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$12,736</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8</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$1591.97</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$0.81</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2</a:t>
                      </a:r>
                    </a:p>
                  </a:txBody>
                  <a:tcPr marL="0" marR="0" marT="0" marB="0" anchor="b">
                    <a:solidFill>
                      <a:schemeClr val="bg1"/>
                    </a:solidFill>
                  </a:tcPr>
                </a:tc>
              </a:tr>
              <a:tr h="145198">
                <a:tc>
                  <a:txBody>
                    <a:bodyPr/>
                    <a:lstStyle/>
                    <a:p>
                      <a:pPr algn="r" rtl="0" fontAlgn="ctr"/>
                      <a:r>
                        <a:rPr lang="en-US" sz="1100" b="0" i="0" u="none" strike="noStrike" dirty="0">
                          <a:solidFill>
                            <a:srgbClr val="000000"/>
                          </a:solidFill>
                          <a:latin typeface="Arial Narrow" pitchFamily="34" charset="0"/>
                        </a:rPr>
                        <a:t>11</a:t>
                      </a:r>
                    </a:p>
                  </a:txBody>
                  <a:tcPr marL="0" marR="0" marT="0" marB="0" anchor="b">
                    <a:solidFill>
                      <a:schemeClr val="bg1"/>
                    </a:solidFill>
                  </a:tcPr>
                </a:tc>
                <a:tc>
                  <a:txBody>
                    <a:bodyPr/>
                    <a:lstStyle/>
                    <a:p>
                      <a:pPr algn="l" rtl="0" fontAlgn="ctr"/>
                      <a:r>
                        <a:rPr lang="en-US" sz="1100" b="0" i="0" u="none" strike="noStrike" dirty="0">
                          <a:solidFill>
                            <a:srgbClr val="0000FF"/>
                          </a:solidFill>
                          <a:latin typeface="Arial Narrow" pitchFamily="34" charset="0"/>
                          <a:hlinkClick r:id="rId13"/>
                        </a:rPr>
                        <a:t>XELODA</a:t>
                      </a:r>
                      <a:endParaRPr lang="en-US" sz="1100" b="0" i="0" u="none" strike="noStrike" dirty="0">
                        <a:solidFill>
                          <a:srgbClr val="0000FF"/>
                        </a:solidFill>
                        <a:latin typeface="Arial Narrow" pitchFamily="34" charset="0"/>
                      </a:endParaRP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$12,703</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$90</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$12,613</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6</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$2102.12</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$0.81</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a:t>
                      </a:r>
                    </a:p>
                  </a:txBody>
                  <a:tcPr marL="0" marR="0" marT="0" marB="0" anchor="b">
                    <a:solidFill>
                      <a:schemeClr val="bg1"/>
                    </a:solidFill>
                  </a:tcPr>
                </a:tc>
              </a:tr>
              <a:tr h="145198">
                <a:tc>
                  <a:txBody>
                    <a:bodyPr/>
                    <a:lstStyle/>
                    <a:p>
                      <a:pPr algn="r" rtl="0" fontAlgn="ctr"/>
                      <a:r>
                        <a:rPr lang="en-US" sz="1100" b="0" i="0" u="none" strike="noStrike" dirty="0">
                          <a:solidFill>
                            <a:srgbClr val="000000"/>
                          </a:solidFill>
                          <a:latin typeface="Arial Narrow" pitchFamily="34" charset="0"/>
                        </a:rPr>
                        <a:t>12</a:t>
                      </a:r>
                    </a:p>
                  </a:txBody>
                  <a:tcPr marL="0" marR="0" marT="0" marB="0" anchor="b">
                    <a:solidFill>
                      <a:schemeClr val="bg1"/>
                    </a:solidFill>
                  </a:tcPr>
                </a:tc>
                <a:tc>
                  <a:txBody>
                    <a:bodyPr/>
                    <a:lstStyle/>
                    <a:p>
                      <a:pPr algn="l" rtl="0" fontAlgn="ctr"/>
                      <a:r>
                        <a:rPr lang="en-US" sz="1100" b="0" i="0" u="none" strike="noStrike" dirty="0">
                          <a:solidFill>
                            <a:srgbClr val="0000FF"/>
                          </a:solidFill>
                          <a:latin typeface="Arial Narrow" pitchFamily="34" charset="0"/>
                          <a:hlinkClick r:id="rId14"/>
                        </a:rPr>
                        <a:t>ADVAIR DISKUS</a:t>
                      </a:r>
                      <a:endParaRPr lang="en-US" sz="1100" b="0" i="0" u="none" strike="noStrike" dirty="0">
                        <a:solidFill>
                          <a:srgbClr val="0000FF"/>
                        </a:solidFill>
                        <a:latin typeface="Arial Narrow" pitchFamily="34" charset="0"/>
                      </a:endParaRP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$13,001</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$780</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$12,221</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47</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$260.02</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$0.78</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19</a:t>
                      </a:r>
                    </a:p>
                  </a:txBody>
                  <a:tcPr marL="0" marR="0" marT="0" marB="0" anchor="b">
                    <a:solidFill>
                      <a:schemeClr val="bg1"/>
                    </a:solidFill>
                  </a:tcPr>
                </a:tc>
              </a:tr>
              <a:tr h="145198">
                <a:tc>
                  <a:txBody>
                    <a:bodyPr/>
                    <a:lstStyle/>
                    <a:p>
                      <a:pPr algn="r" rtl="0" fontAlgn="ctr"/>
                      <a:r>
                        <a:rPr lang="en-US" sz="1100" b="0" i="0" u="none" strike="noStrike" dirty="0">
                          <a:solidFill>
                            <a:srgbClr val="000000"/>
                          </a:solidFill>
                          <a:latin typeface="Arial Narrow" pitchFamily="34" charset="0"/>
                        </a:rPr>
                        <a:t>13</a:t>
                      </a:r>
                    </a:p>
                  </a:txBody>
                  <a:tcPr marL="0" marR="0" marT="0" marB="0" anchor="b">
                    <a:solidFill>
                      <a:schemeClr val="bg1"/>
                    </a:solidFill>
                  </a:tcPr>
                </a:tc>
                <a:tc>
                  <a:txBody>
                    <a:bodyPr/>
                    <a:lstStyle/>
                    <a:p>
                      <a:pPr algn="l" rtl="0" fontAlgn="ctr"/>
                      <a:r>
                        <a:rPr lang="en-US" sz="1100" b="0" i="0" u="none" strike="noStrike" dirty="0">
                          <a:solidFill>
                            <a:srgbClr val="0000FF"/>
                          </a:solidFill>
                          <a:latin typeface="Arial Narrow" pitchFamily="34" charset="0"/>
                          <a:hlinkClick r:id="rId15"/>
                        </a:rPr>
                        <a:t>LANSOPRAZOLE</a:t>
                      </a:r>
                      <a:endParaRPr lang="en-US" sz="1100" b="0" i="0" u="none" strike="noStrike" dirty="0">
                        <a:solidFill>
                          <a:srgbClr val="0000FF"/>
                        </a:solidFill>
                        <a:latin typeface="Arial Narrow" pitchFamily="34" charset="0"/>
                      </a:endParaRP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$12,951</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$850</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$12,101</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85</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$142.36</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$0.77</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10</a:t>
                      </a:r>
                    </a:p>
                  </a:txBody>
                  <a:tcPr marL="0" marR="0" marT="0" marB="0" anchor="b">
                    <a:solidFill>
                      <a:schemeClr val="bg1"/>
                    </a:solidFill>
                  </a:tcPr>
                </a:tc>
              </a:tr>
              <a:tr h="145198">
                <a:tc>
                  <a:txBody>
                    <a:bodyPr/>
                    <a:lstStyle/>
                    <a:p>
                      <a:pPr algn="r" rtl="0" fontAlgn="ctr"/>
                      <a:r>
                        <a:rPr lang="en-US" sz="1100" b="0" i="0" u="none" strike="noStrike" dirty="0">
                          <a:solidFill>
                            <a:srgbClr val="000000"/>
                          </a:solidFill>
                          <a:latin typeface="Arial Narrow" pitchFamily="34" charset="0"/>
                        </a:rPr>
                        <a:t>14</a:t>
                      </a:r>
                    </a:p>
                  </a:txBody>
                  <a:tcPr marL="0" marR="0" marT="0" marB="0" anchor="b">
                    <a:solidFill>
                      <a:schemeClr val="bg1"/>
                    </a:solidFill>
                  </a:tcPr>
                </a:tc>
                <a:tc>
                  <a:txBody>
                    <a:bodyPr/>
                    <a:lstStyle/>
                    <a:p>
                      <a:pPr algn="l" rtl="0" fontAlgn="ctr"/>
                      <a:r>
                        <a:rPr lang="en-US" sz="1100" b="0" i="0" u="none" strike="noStrike" dirty="0">
                          <a:solidFill>
                            <a:srgbClr val="0000FF"/>
                          </a:solidFill>
                          <a:latin typeface="Arial Narrow" pitchFamily="34" charset="0"/>
                          <a:hlinkClick r:id="rId16"/>
                        </a:rPr>
                        <a:t>NEXIUM</a:t>
                      </a:r>
                      <a:endParaRPr lang="en-US" sz="1100" b="0" i="0" u="none" strike="noStrike" dirty="0">
                        <a:solidFill>
                          <a:srgbClr val="0000FF"/>
                        </a:solidFill>
                        <a:latin typeface="Arial Narrow" pitchFamily="34" charset="0"/>
                      </a:endParaRP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$12,922</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$1,035</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$11,887</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69</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$172.28</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$0.76</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11</a:t>
                      </a:r>
                    </a:p>
                  </a:txBody>
                  <a:tcPr marL="0" marR="0" marT="0" marB="0" anchor="b">
                    <a:solidFill>
                      <a:schemeClr val="bg1"/>
                    </a:solidFill>
                  </a:tcPr>
                </a:tc>
              </a:tr>
              <a:tr h="145198">
                <a:tc>
                  <a:txBody>
                    <a:bodyPr/>
                    <a:lstStyle/>
                    <a:p>
                      <a:pPr algn="r" rtl="0" fontAlgn="ctr"/>
                      <a:r>
                        <a:rPr lang="en-US" sz="1100" b="0" i="0" u="none" strike="noStrike" dirty="0">
                          <a:solidFill>
                            <a:srgbClr val="000000"/>
                          </a:solidFill>
                          <a:latin typeface="Arial Narrow" pitchFamily="34" charset="0"/>
                        </a:rPr>
                        <a:t>15</a:t>
                      </a:r>
                    </a:p>
                  </a:txBody>
                  <a:tcPr marL="0" marR="0" marT="0" marB="0" anchor="b">
                    <a:solidFill>
                      <a:schemeClr val="bg1"/>
                    </a:solidFill>
                  </a:tcPr>
                </a:tc>
                <a:tc>
                  <a:txBody>
                    <a:bodyPr/>
                    <a:lstStyle/>
                    <a:p>
                      <a:pPr algn="l" rtl="0" fontAlgn="ctr"/>
                      <a:r>
                        <a:rPr lang="en-US" sz="1100" b="0" i="0" u="none" strike="noStrike" dirty="0">
                          <a:solidFill>
                            <a:srgbClr val="0000FF"/>
                          </a:solidFill>
                          <a:latin typeface="Arial Narrow" pitchFamily="34" charset="0"/>
                          <a:hlinkClick r:id="rId17"/>
                        </a:rPr>
                        <a:t>ZYPREXA</a:t>
                      </a:r>
                      <a:endParaRPr lang="en-US" sz="1100" b="0" i="0" u="none" strike="noStrike" dirty="0">
                        <a:solidFill>
                          <a:srgbClr val="0000FF"/>
                        </a:solidFill>
                        <a:latin typeface="Arial Narrow" pitchFamily="34" charset="0"/>
                      </a:endParaRP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$11,538</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$150</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$11,388</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10</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$1138.79</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$0.73</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2</a:t>
                      </a:r>
                    </a:p>
                  </a:txBody>
                  <a:tcPr marL="0" marR="0" marT="0" marB="0" anchor="b">
                    <a:solidFill>
                      <a:schemeClr val="bg1"/>
                    </a:solidFill>
                  </a:tcPr>
                </a:tc>
              </a:tr>
              <a:tr h="145198">
                <a:tc>
                  <a:txBody>
                    <a:bodyPr/>
                    <a:lstStyle/>
                    <a:p>
                      <a:pPr algn="r" rtl="0" fontAlgn="ctr"/>
                      <a:r>
                        <a:rPr lang="en-US" sz="1100" b="0" i="0" u="none" strike="noStrike" dirty="0">
                          <a:solidFill>
                            <a:srgbClr val="000000"/>
                          </a:solidFill>
                          <a:latin typeface="Arial Narrow" pitchFamily="34" charset="0"/>
                        </a:rPr>
                        <a:t>16</a:t>
                      </a:r>
                    </a:p>
                  </a:txBody>
                  <a:tcPr marL="0" marR="0" marT="0" marB="0" anchor="b">
                    <a:solidFill>
                      <a:schemeClr val="bg1"/>
                    </a:solidFill>
                  </a:tcPr>
                </a:tc>
                <a:tc>
                  <a:txBody>
                    <a:bodyPr/>
                    <a:lstStyle/>
                    <a:p>
                      <a:pPr algn="l" rtl="0" fontAlgn="ctr"/>
                      <a:r>
                        <a:rPr lang="en-US" sz="1100" b="0" i="0" u="none" strike="noStrike" dirty="0">
                          <a:solidFill>
                            <a:srgbClr val="0000FF"/>
                          </a:solidFill>
                          <a:latin typeface="Arial Narrow" pitchFamily="34" charset="0"/>
                          <a:hlinkClick r:id="rId18"/>
                        </a:rPr>
                        <a:t>REBIF</a:t>
                      </a:r>
                      <a:endParaRPr lang="en-US" sz="1100" b="0" i="0" u="none" strike="noStrike" dirty="0">
                        <a:solidFill>
                          <a:srgbClr val="0000FF"/>
                        </a:solidFill>
                        <a:latin typeface="Arial Narrow" pitchFamily="34" charset="0"/>
                      </a:endParaRP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$11,278</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$60</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$11,218</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4</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$2804.60</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$0.72</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a:t>
                      </a:r>
                    </a:p>
                  </a:txBody>
                  <a:tcPr marL="0" marR="0" marT="0" marB="0" anchor="b">
                    <a:solidFill>
                      <a:schemeClr val="bg1"/>
                    </a:solidFill>
                  </a:tcPr>
                </a:tc>
              </a:tr>
              <a:tr h="145198">
                <a:tc>
                  <a:txBody>
                    <a:bodyPr/>
                    <a:lstStyle/>
                    <a:p>
                      <a:pPr algn="r" rtl="0" fontAlgn="ctr"/>
                      <a:r>
                        <a:rPr lang="en-US" sz="1100" b="0" i="0" u="none" strike="noStrike" dirty="0">
                          <a:solidFill>
                            <a:srgbClr val="000000"/>
                          </a:solidFill>
                          <a:latin typeface="Arial Narrow" pitchFamily="34" charset="0"/>
                        </a:rPr>
                        <a:t>17</a:t>
                      </a:r>
                    </a:p>
                  </a:txBody>
                  <a:tcPr marL="0" marR="0" marT="0" marB="0" anchor="b">
                    <a:solidFill>
                      <a:schemeClr val="bg1"/>
                    </a:solidFill>
                  </a:tcPr>
                </a:tc>
                <a:tc>
                  <a:txBody>
                    <a:bodyPr/>
                    <a:lstStyle/>
                    <a:p>
                      <a:pPr algn="l" rtl="0" fontAlgn="ctr"/>
                      <a:r>
                        <a:rPr lang="en-US" sz="1100" b="0" i="0" u="none" strike="noStrike" dirty="0">
                          <a:solidFill>
                            <a:srgbClr val="0000FF"/>
                          </a:solidFill>
                          <a:latin typeface="Arial Narrow" pitchFamily="34" charset="0"/>
                          <a:hlinkClick r:id="rId19"/>
                        </a:rPr>
                        <a:t>BARACLUDE</a:t>
                      </a:r>
                      <a:endParaRPr lang="en-US" sz="1100" b="0" i="0" u="none" strike="noStrike" dirty="0">
                        <a:solidFill>
                          <a:srgbClr val="0000FF"/>
                        </a:solidFill>
                        <a:latin typeface="Arial Narrow" pitchFamily="34" charset="0"/>
                      </a:endParaRP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$11,362</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$210</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$11,152</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14</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$796.60</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$0.71</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a:t>
                      </a:r>
                    </a:p>
                  </a:txBody>
                  <a:tcPr marL="0" marR="0" marT="0" marB="0" anchor="b">
                    <a:solidFill>
                      <a:schemeClr val="bg1"/>
                    </a:solidFill>
                  </a:tcPr>
                </a:tc>
              </a:tr>
              <a:tr h="145198">
                <a:tc>
                  <a:txBody>
                    <a:bodyPr/>
                    <a:lstStyle/>
                    <a:p>
                      <a:pPr algn="r" rtl="0" fontAlgn="ctr"/>
                      <a:r>
                        <a:rPr lang="en-US" sz="1100" b="0" i="0" u="none" strike="noStrike" dirty="0">
                          <a:solidFill>
                            <a:srgbClr val="000000"/>
                          </a:solidFill>
                          <a:latin typeface="Arial Narrow" pitchFamily="34" charset="0"/>
                        </a:rPr>
                        <a:t>18</a:t>
                      </a:r>
                    </a:p>
                  </a:txBody>
                  <a:tcPr marL="0" marR="0" marT="0" marB="0" anchor="b">
                    <a:solidFill>
                      <a:schemeClr val="bg1"/>
                    </a:solidFill>
                  </a:tcPr>
                </a:tc>
                <a:tc>
                  <a:txBody>
                    <a:bodyPr/>
                    <a:lstStyle/>
                    <a:p>
                      <a:pPr algn="l" rtl="0" fontAlgn="ctr"/>
                      <a:r>
                        <a:rPr lang="en-US" sz="1100" b="0" i="0" u="none" strike="noStrike" dirty="0">
                          <a:solidFill>
                            <a:srgbClr val="0000FF"/>
                          </a:solidFill>
                          <a:latin typeface="Arial Narrow" pitchFamily="34" charset="0"/>
                          <a:hlinkClick r:id="rId20"/>
                        </a:rPr>
                        <a:t>SINGULAIR</a:t>
                      </a:r>
                      <a:endParaRPr lang="en-US" sz="1100" b="0" i="0" u="none" strike="noStrike" dirty="0">
                        <a:solidFill>
                          <a:srgbClr val="0000FF"/>
                        </a:solidFill>
                        <a:latin typeface="Arial Narrow" pitchFamily="34" charset="0"/>
                      </a:endParaRP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$12,017</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$1,155</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$10,862</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66</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$164.58</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$0.69</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15</a:t>
                      </a:r>
                    </a:p>
                  </a:txBody>
                  <a:tcPr marL="0" marR="0" marT="0" marB="0" anchor="b">
                    <a:solidFill>
                      <a:schemeClr val="bg1"/>
                    </a:solidFill>
                  </a:tcPr>
                </a:tc>
              </a:tr>
              <a:tr h="145198">
                <a:tc>
                  <a:txBody>
                    <a:bodyPr/>
                    <a:lstStyle/>
                    <a:p>
                      <a:pPr algn="r" rtl="0" fontAlgn="ctr"/>
                      <a:r>
                        <a:rPr lang="en-US" sz="1100" b="0" i="0" u="none" strike="noStrike" dirty="0">
                          <a:solidFill>
                            <a:srgbClr val="000000"/>
                          </a:solidFill>
                          <a:latin typeface="Arial Narrow" pitchFamily="34" charset="0"/>
                        </a:rPr>
                        <a:t>19</a:t>
                      </a:r>
                    </a:p>
                  </a:txBody>
                  <a:tcPr marL="0" marR="0" marT="0" marB="0" anchor="b">
                    <a:solidFill>
                      <a:schemeClr val="bg1"/>
                    </a:solidFill>
                  </a:tcPr>
                </a:tc>
                <a:tc>
                  <a:txBody>
                    <a:bodyPr/>
                    <a:lstStyle/>
                    <a:p>
                      <a:pPr algn="l" rtl="0" fontAlgn="ctr"/>
                      <a:r>
                        <a:rPr lang="en-US" sz="1100" b="0" i="0" u="none" strike="noStrike" dirty="0">
                          <a:solidFill>
                            <a:srgbClr val="0000FF"/>
                          </a:solidFill>
                          <a:latin typeface="Arial Narrow" pitchFamily="34" charset="0"/>
                          <a:hlinkClick r:id="rId21"/>
                        </a:rPr>
                        <a:t>LANTUS SOLOSTAR</a:t>
                      </a:r>
                      <a:endParaRPr lang="en-US" sz="1100" b="0" i="0" u="none" strike="noStrike" dirty="0">
                        <a:solidFill>
                          <a:srgbClr val="0000FF"/>
                        </a:solidFill>
                        <a:latin typeface="Arial Narrow" pitchFamily="34" charset="0"/>
                      </a:endParaRP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$11,079</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$885</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$10,194</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59</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$172.78</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$0.65</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12</a:t>
                      </a:r>
                    </a:p>
                  </a:txBody>
                  <a:tcPr marL="0" marR="0" marT="0" marB="0" anchor="b">
                    <a:solidFill>
                      <a:schemeClr val="bg1"/>
                    </a:solidFill>
                  </a:tcPr>
                </a:tc>
              </a:tr>
              <a:tr h="145198">
                <a:tc>
                  <a:txBody>
                    <a:bodyPr/>
                    <a:lstStyle/>
                    <a:p>
                      <a:pPr algn="r" rtl="0" fontAlgn="ctr"/>
                      <a:r>
                        <a:rPr lang="en-US" sz="1100" b="0" i="0" u="none" strike="noStrike" dirty="0">
                          <a:solidFill>
                            <a:srgbClr val="000000"/>
                          </a:solidFill>
                          <a:latin typeface="Arial Narrow" pitchFamily="34" charset="0"/>
                        </a:rPr>
                        <a:t>20</a:t>
                      </a:r>
                    </a:p>
                  </a:txBody>
                  <a:tcPr marL="0" marR="0" marT="0" marB="0" anchor="b">
                    <a:solidFill>
                      <a:schemeClr val="bg1"/>
                    </a:solidFill>
                  </a:tcPr>
                </a:tc>
                <a:tc>
                  <a:txBody>
                    <a:bodyPr/>
                    <a:lstStyle/>
                    <a:p>
                      <a:pPr algn="l" rtl="0" fontAlgn="ctr"/>
                      <a:r>
                        <a:rPr lang="en-US" sz="1100" b="0" i="0" u="none" strike="noStrike" dirty="0">
                          <a:solidFill>
                            <a:srgbClr val="0000FF"/>
                          </a:solidFill>
                          <a:latin typeface="Arial Narrow" pitchFamily="34" charset="0"/>
                          <a:hlinkClick r:id="rId22"/>
                        </a:rPr>
                        <a:t>HEPSERA</a:t>
                      </a:r>
                      <a:endParaRPr lang="en-US" sz="1100" b="0" i="0" u="none" strike="noStrike" dirty="0">
                        <a:solidFill>
                          <a:srgbClr val="0000FF"/>
                        </a:solidFill>
                        <a:latin typeface="Arial Narrow" pitchFamily="34" charset="0"/>
                      </a:endParaRP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$10,269</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$165</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$10,104</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11</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$918.53</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$0.65</a:t>
                      </a:r>
                    </a:p>
                  </a:txBody>
                  <a:tcPr marL="0" marR="0" marT="0" marB="0" anchor="b">
                    <a:solidFill>
                      <a:schemeClr val="bg1"/>
                    </a:solidFill>
                  </a:tcPr>
                </a:tc>
                <a:tc>
                  <a:txBody>
                    <a:bodyPr/>
                    <a:lstStyle/>
                    <a:p>
                      <a:pPr algn="r" rtl="0" fontAlgn="t"/>
                      <a:r>
                        <a:rPr lang="en-US" sz="1100" b="0" i="0" u="none" strike="noStrike" dirty="0">
                          <a:solidFill>
                            <a:srgbClr val="000000"/>
                          </a:solidFill>
                          <a:latin typeface="Arial Narrow" pitchFamily="34" charset="0"/>
                        </a:rPr>
                        <a:t>1</a:t>
                      </a:r>
                    </a:p>
                  </a:txBody>
                  <a:tcPr marL="0" marR="0" marT="0" marB="0" anchor="b">
                    <a:solidFill>
                      <a:schemeClr val="bg1"/>
                    </a:solidFill>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p:cNvSpPr>
          <p:nvPr>
            <p:ph type="title"/>
          </p:nvPr>
        </p:nvSpPr>
        <p:spPr/>
        <p:txBody>
          <a:bodyPr>
            <a:normAutofit/>
          </a:bodyPr>
          <a:lstStyle/>
          <a:p>
            <a:pPr algn="l" eaLnBrk="1" hangingPunct="1"/>
            <a:r>
              <a:rPr lang="en-US" sz="2000" dirty="0" smtClean="0"/>
              <a:t>Top Specialty Drugs by Plan Cost </a:t>
            </a:r>
          </a:p>
        </p:txBody>
      </p:sp>
      <p:graphicFrame>
        <p:nvGraphicFramePr>
          <p:cNvPr id="5" name="Content Placeholder 4"/>
          <p:cNvGraphicFramePr>
            <a:graphicFrameLocks noGrp="1"/>
          </p:cNvGraphicFramePr>
          <p:nvPr>
            <p:ph idx="1"/>
          </p:nvPr>
        </p:nvGraphicFramePr>
        <p:xfrm>
          <a:off x="304800" y="1219195"/>
          <a:ext cx="8382000" cy="4991928"/>
        </p:xfrm>
        <a:graphic>
          <a:graphicData uri="http://schemas.openxmlformats.org/drawingml/2006/table">
            <a:tbl>
              <a:tblPr firstRow="1" bandRow="1">
                <a:tableStyleId>{5C22544A-7EE6-4342-B048-85BDC9FD1C3A}</a:tableStyleId>
              </a:tblPr>
              <a:tblGrid>
                <a:gridCol w="3259667"/>
                <a:gridCol w="651933"/>
                <a:gridCol w="1303867"/>
                <a:gridCol w="1117600"/>
                <a:gridCol w="1117600"/>
                <a:gridCol w="931333"/>
              </a:tblGrid>
              <a:tr h="396515">
                <a:tc>
                  <a:txBody>
                    <a:bodyPr/>
                    <a:lstStyle/>
                    <a:p>
                      <a:pPr algn="ctr"/>
                      <a:r>
                        <a:rPr lang="en-US" sz="1100" b="1" dirty="0" smtClean="0">
                          <a:latin typeface="Arial Narrow" pitchFamily="34" charset="0"/>
                        </a:rPr>
                        <a:t>Brand Name</a:t>
                      </a:r>
                      <a:endParaRPr lang="en-US" sz="1100" b="1" dirty="0">
                        <a:latin typeface="Arial Narrow" pitchFamily="34" charset="0"/>
                      </a:endParaRPr>
                    </a:p>
                  </a:txBody>
                  <a:tcPr anchor="b">
                    <a:solidFill>
                      <a:srgbClr val="004990"/>
                    </a:solidFill>
                  </a:tcPr>
                </a:tc>
                <a:tc>
                  <a:txBody>
                    <a:bodyPr/>
                    <a:lstStyle/>
                    <a:p>
                      <a:pPr algn="ctr"/>
                      <a:r>
                        <a:rPr lang="en-US" sz="1100" b="1" dirty="0" smtClean="0">
                          <a:solidFill>
                            <a:schemeClr val="bg1"/>
                          </a:solidFill>
                          <a:latin typeface="Arial Narrow" pitchFamily="34" charset="0"/>
                        </a:rPr>
                        <a:t>Claims</a:t>
                      </a:r>
                      <a:endParaRPr lang="en-US" sz="1100" b="1" dirty="0">
                        <a:solidFill>
                          <a:schemeClr val="bg1"/>
                        </a:solidFill>
                        <a:latin typeface="Arial Narrow" pitchFamily="34" charset="0"/>
                      </a:endParaRPr>
                    </a:p>
                  </a:txBody>
                  <a:tcPr anchor="b">
                    <a:solidFill>
                      <a:srgbClr val="004990"/>
                    </a:solidFill>
                  </a:tcPr>
                </a:tc>
                <a:tc>
                  <a:txBody>
                    <a:bodyPr/>
                    <a:lstStyle/>
                    <a:p>
                      <a:pPr algn="ctr"/>
                      <a:r>
                        <a:rPr lang="en-US" sz="1100" b="1" dirty="0" smtClean="0">
                          <a:solidFill>
                            <a:schemeClr val="bg1"/>
                          </a:solidFill>
                          <a:latin typeface="Arial Narrow" pitchFamily="34" charset="0"/>
                        </a:rPr>
                        <a:t>Plan Cost</a:t>
                      </a:r>
                      <a:endParaRPr lang="en-US" sz="1100" b="1" dirty="0">
                        <a:solidFill>
                          <a:schemeClr val="bg1"/>
                        </a:solidFill>
                        <a:latin typeface="Arial Narrow" pitchFamily="34" charset="0"/>
                      </a:endParaRPr>
                    </a:p>
                  </a:txBody>
                  <a:tcPr anchor="b">
                    <a:solidFill>
                      <a:srgbClr val="004990"/>
                    </a:solidFill>
                  </a:tcPr>
                </a:tc>
                <a:tc>
                  <a:txBody>
                    <a:bodyPr/>
                    <a:lstStyle/>
                    <a:p>
                      <a:pPr algn="ctr"/>
                      <a:r>
                        <a:rPr lang="en-US" sz="1100" b="1" dirty="0" smtClean="0">
                          <a:solidFill>
                            <a:schemeClr val="bg1"/>
                          </a:solidFill>
                          <a:latin typeface="Arial Narrow" pitchFamily="34" charset="0"/>
                        </a:rPr>
                        <a:t>Member</a:t>
                      </a:r>
                      <a:r>
                        <a:rPr lang="en-US" sz="1100" b="1" baseline="0" dirty="0" smtClean="0">
                          <a:solidFill>
                            <a:schemeClr val="bg1"/>
                          </a:solidFill>
                          <a:latin typeface="Arial Narrow" pitchFamily="34" charset="0"/>
                        </a:rPr>
                        <a:t> Copayment</a:t>
                      </a:r>
                      <a:endParaRPr lang="en-US" sz="1100" b="1" dirty="0">
                        <a:solidFill>
                          <a:schemeClr val="bg1"/>
                        </a:solidFill>
                        <a:latin typeface="Arial Narrow" pitchFamily="34" charset="0"/>
                      </a:endParaRPr>
                    </a:p>
                  </a:txBody>
                  <a:tcPr anchor="b">
                    <a:solidFill>
                      <a:srgbClr val="004990"/>
                    </a:solidFill>
                  </a:tcPr>
                </a:tc>
                <a:tc>
                  <a:txBody>
                    <a:bodyPr/>
                    <a:lstStyle/>
                    <a:p>
                      <a:pPr algn="ctr"/>
                      <a:r>
                        <a:rPr lang="en-US" sz="1100" b="1" dirty="0" smtClean="0">
                          <a:solidFill>
                            <a:schemeClr val="bg1"/>
                          </a:solidFill>
                          <a:latin typeface="Arial Narrow" pitchFamily="34" charset="0"/>
                        </a:rPr>
                        <a:t>Avg Plan Cost</a:t>
                      </a:r>
                      <a:endParaRPr lang="en-US" sz="1100" b="1" dirty="0">
                        <a:solidFill>
                          <a:schemeClr val="bg1"/>
                        </a:solidFill>
                        <a:latin typeface="Arial Narrow" pitchFamily="34" charset="0"/>
                      </a:endParaRPr>
                    </a:p>
                  </a:txBody>
                  <a:tcPr anchor="b">
                    <a:solidFill>
                      <a:srgbClr val="004990"/>
                    </a:solidFill>
                  </a:tcPr>
                </a:tc>
                <a:tc>
                  <a:txBody>
                    <a:bodyPr/>
                    <a:lstStyle/>
                    <a:p>
                      <a:pPr algn="ctr"/>
                      <a:r>
                        <a:rPr lang="en-US" sz="1100" b="1" dirty="0" smtClean="0">
                          <a:solidFill>
                            <a:schemeClr val="bg1"/>
                          </a:solidFill>
                          <a:latin typeface="Arial Narrow" pitchFamily="34" charset="0"/>
                        </a:rPr>
                        <a:t>Avg Member</a:t>
                      </a:r>
                      <a:endParaRPr lang="en-US" sz="1100" b="1" dirty="0">
                        <a:solidFill>
                          <a:schemeClr val="bg1"/>
                        </a:solidFill>
                        <a:latin typeface="Arial Narrow" pitchFamily="34" charset="0"/>
                      </a:endParaRPr>
                    </a:p>
                  </a:txBody>
                  <a:tcPr anchor="b">
                    <a:solidFill>
                      <a:srgbClr val="004990"/>
                    </a:solidFill>
                  </a:tcPr>
                </a:tc>
              </a:tr>
              <a:tr h="155774">
                <a:tc>
                  <a:txBody>
                    <a:bodyPr/>
                    <a:lstStyle/>
                    <a:p>
                      <a:pPr algn="l" rtl="0" fontAlgn="ctr"/>
                      <a:r>
                        <a:rPr lang="en-US" sz="1100" b="0" i="0" u="none" strike="noStrike" dirty="0">
                          <a:solidFill>
                            <a:srgbClr val="000000"/>
                          </a:solidFill>
                          <a:latin typeface="Arial Narrow" pitchFamily="34" charset="0"/>
                        </a:rPr>
                        <a:t>ENBREL SURECLICK</a:t>
                      </a:r>
                    </a:p>
                  </a:txBody>
                  <a:tcPr marL="0" marR="0" marT="0" marB="0" anchor="b">
                    <a:noFill/>
                  </a:tcPr>
                </a:tc>
                <a:tc>
                  <a:txBody>
                    <a:bodyPr/>
                    <a:lstStyle/>
                    <a:p>
                      <a:pPr algn="r" rtl="0" fontAlgn="ctr"/>
                      <a:r>
                        <a:rPr lang="en-US" sz="1100" b="0" i="0" u="none" strike="noStrike" dirty="0">
                          <a:solidFill>
                            <a:srgbClr val="000000"/>
                          </a:solidFill>
                          <a:latin typeface="Arial Narrow" pitchFamily="34" charset="0"/>
                        </a:rPr>
                        <a:t>11</a:t>
                      </a:r>
                    </a:p>
                  </a:txBody>
                  <a:tcPr marL="0" marR="0" marT="0" marB="0" anchor="b">
                    <a:noFill/>
                  </a:tcPr>
                </a:tc>
                <a:tc>
                  <a:txBody>
                    <a:bodyPr/>
                    <a:lstStyle/>
                    <a:p>
                      <a:pPr algn="r" rtl="0" fontAlgn="ctr"/>
                      <a:r>
                        <a:rPr lang="en-US" sz="1100" b="0" i="0" u="none" strike="noStrike" dirty="0">
                          <a:solidFill>
                            <a:srgbClr val="000000"/>
                          </a:solidFill>
                          <a:latin typeface="Arial Narrow" pitchFamily="34" charset="0"/>
                        </a:rPr>
                        <a:t>$39,260.61</a:t>
                      </a:r>
                    </a:p>
                  </a:txBody>
                  <a:tcPr marL="0" marR="0" marT="0" marB="0" anchor="b">
                    <a:noFill/>
                  </a:tcPr>
                </a:tc>
                <a:tc>
                  <a:txBody>
                    <a:bodyPr/>
                    <a:lstStyle/>
                    <a:p>
                      <a:pPr algn="r" rtl="0" fontAlgn="ctr"/>
                      <a:r>
                        <a:rPr lang="en-US" sz="1100" b="0" i="0" u="none" strike="noStrike" dirty="0">
                          <a:solidFill>
                            <a:srgbClr val="000000"/>
                          </a:solidFill>
                          <a:latin typeface="Arial Narrow" pitchFamily="34" charset="0"/>
                        </a:rPr>
                        <a:t>$165.00</a:t>
                      </a:r>
                    </a:p>
                  </a:txBody>
                  <a:tcPr marL="0" marR="0" marT="0" marB="0" anchor="b">
                    <a:noFill/>
                  </a:tcPr>
                </a:tc>
                <a:tc>
                  <a:txBody>
                    <a:bodyPr/>
                    <a:lstStyle/>
                    <a:p>
                      <a:pPr algn="r" rtl="0" fontAlgn="ctr"/>
                      <a:r>
                        <a:rPr lang="en-US" sz="1100" b="0" i="0" u="none" strike="noStrike" dirty="0">
                          <a:solidFill>
                            <a:srgbClr val="000000"/>
                          </a:solidFill>
                          <a:latin typeface="Arial Narrow" pitchFamily="34" charset="0"/>
                        </a:rPr>
                        <a:t>$3,569.15</a:t>
                      </a:r>
                    </a:p>
                  </a:txBody>
                  <a:tcPr marL="0" marR="0" marT="0" marB="0" anchor="b">
                    <a:noFill/>
                  </a:tcPr>
                </a:tc>
                <a:tc>
                  <a:txBody>
                    <a:bodyPr/>
                    <a:lstStyle/>
                    <a:p>
                      <a:pPr algn="r" rtl="0" fontAlgn="ctr"/>
                      <a:r>
                        <a:rPr lang="en-US" sz="1100" b="0" i="0" u="none" strike="noStrike" dirty="0">
                          <a:solidFill>
                            <a:srgbClr val="000000"/>
                          </a:solidFill>
                          <a:latin typeface="Arial Narrow" pitchFamily="34" charset="0"/>
                        </a:rPr>
                        <a:t>$15.00</a:t>
                      </a:r>
                    </a:p>
                  </a:txBody>
                  <a:tcPr marL="0" marR="0" marT="0" marB="0" anchor="b">
                    <a:noFill/>
                  </a:tcPr>
                </a:tc>
              </a:tr>
              <a:tr h="155774">
                <a:tc>
                  <a:txBody>
                    <a:bodyPr/>
                    <a:lstStyle/>
                    <a:p>
                      <a:pPr algn="l" rtl="0" fontAlgn="ctr"/>
                      <a:r>
                        <a:rPr lang="en-US" sz="1100" b="0" i="0" u="none" strike="noStrike" dirty="0">
                          <a:solidFill>
                            <a:srgbClr val="000000"/>
                          </a:solidFill>
                          <a:latin typeface="Arial Narrow" pitchFamily="34" charset="0"/>
                        </a:rPr>
                        <a:t>HUMIRA PEN</a:t>
                      </a:r>
                    </a:p>
                  </a:txBody>
                  <a:tcPr marL="0" marR="0" marT="0" marB="0" anchor="b">
                    <a:noFill/>
                  </a:tcPr>
                </a:tc>
                <a:tc>
                  <a:txBody>
                    <a:bodyPr/>
                    <a:lstStyle/>
                    <a:p>
                      <a:pPr algn="r" rtl="0" fontAlgn="ctr"/>
                      <a:r>
                        <a:rPr lang="en-US" sz="1100" b="0" i="0" u="none" strike="noStrike" dirty="0">
                          <a:solidFill>
                            <a:srgbClr val="000000"/>
                          </a:solidFill>
                          <a:latin typeface="Arial Narrow" pitchFamily="34" charset="0"/>
                        </a:rPr>
                        <a:t>5</a:t>
                      </a:r>
                    </a:p>
                  </a:txBody>
                  <a:tcPr marL="0" marR="0" marT="0" marB="0" anchor="b">
                    <a:noFill/>
                  </a:tcPr>
                </a:tc>
                <a:tc>
                  <a:txBody>
                    <a:bodyPr/>
                    <a:lstStyle/>
                    <a:p>
                      <a:pPr algn="r" rtl="0" fontAlgn="ctr"/>
                      <a:r>
                        <a:rPr lang="en-US" sz="1100" b="0" i="0" u="none" strike="noStrike" dirty="0">
                          <a:solidFill>
                            <a:srgbClr val="000000"/>
                          </a:solidFill>
                          <a:latin typeface="Arial Narrow" pitchFamily="34" charset="0"/>
                        </a:rPr>
                        <a:t>$9,336.55</a:t>
                      </a:r>
                    </a:p>
                  </a:txBody>
                  <a:tcPr marL="0" marR="0" marT="0" marB="0" anchor="b">
                    <a:noFill/>
                  </a:tcPr>
                </a:tc>
                <a:tc>
                  <a:txBody>
                    <a:bodyPr/>
                    <a:lstStyle/>
                    <a:p>
                      <a:pPr algn="r" rtl="0" fontAlgn="ctr"/>
                      <a:r>
                        <a:rPr lang="en-US" sz="1100" b="0" i="0" u="none" strike="noStrike" dirty="0">
                          <a:solidFill>
                            <a:srgbClr val="000000"/>
                          </a:solidFill>
                          <a:latin typeface="Arial Narrow" pitchFamily="34" charset="0"/>
                        </a:rPr>
                        <a:t>$75.00</a:t>
                      </a:r>
                    </a:p>
                  </a:txBody>
                  <a:tcPr marL="0" marR="0" marT="0" marB="0" anchor="b">
                    <a:noFill/>
                  </a:tcPr>
                </a:tc>
                <a:tc>
                  <a:txBody>
                    <a:bodyPr/>
                    <a:lstStyle/>
                    <a:p>
                      <a:pPr algn="r" rtl="0" fontAlgn="ctr"/>
                      <a:r>
                        <a:rPr lang="en-US" sz="1100" b="0" i="0" u="none" strike="noStrike" dirty="0">
                          <a:solidFill>
                            <a:srgbClr val="000000"/>
                          </a:solidFill>
                          <a:latin typeface="Arial Narrow" pitchFamily="34" charset="0"/>
                        </a:rPr>
                        <a:t>$1,867.31</a:t>
                      </a:r>
                    </a:p>
                  </a:txBody>
                  <a:tcPr marL="0" marR="0" marT="0" marB="0" anchor="b">
                    <a:noFill/>
                  </a:tcPr>
                </a:tc>
                <a:tc>
                  <a:txBody>
                    <a:bodyPr/>
                    <a:lstStyle/>
                    <a:p>
                      <a:pPr algn="r" rtl="0" fontAlgn="ctr"/>
                      <a:r>
                        <a:rPr lang="en-US" sz="1100" b="0" i="0" u="none" strike="noStrike" dirty="0">
                          <a:solidFill>
                            <a:srgbClr val="000000"/>
                          </a:solidFill>
                          <a:latin typeface="Arial Narrow" pitchFamily="34" charset="0"/>
                        </a:rPr>
                        <a:t>$15.00</a:t>
                      </a:r>
                    </a:p>
                  </a:txBody>
                  <a:tcPr marL="0" marR="0" marT="0" marB="0" anchor="b">
                    <a:noFill/>
                  </a:tcPr>
                </a:tc>
              </a:tr>
              <a:tr h="155774">
                <a:tc>
                  <a:txBody>
                    <a:bodyPr/>
                    <a:lstStyle/>
                    <a:p>
                      <a:pPr algn="l" rtl="0" fontAlgn="ctr"/>
                      <a:r>
                        <a:rPr lang="en-US" sz="1100" b="0" i="0" u="none" strike="noStrike" dirty="0">
                          <a:solidFill>
                            <a:srgbClr val="000000"/>
                          </a:solidFill>
                          <a:latin typeface="Arial Narrow" pitchFamily="34" charset="0"/>
                        </a:rPr>
                        <a:t>HUMIRA PEN-CROHNS DISEASESTARTER</a:t>
                      </a:r>
                    </a:p>
                  </a:txBody>
                  <a:tcPr marL="0" marR="0" marT="0" marB="0" anchor="b">
                    <a:noFill/>
                  </a:tcPr>
                </a:tc>
                <a:tc>
                  <a:txBody>
                    <a:bodyPr/>
                    <a:lstStyle/>
                    <a:p>
                      <a:pPr algn="r" rtl="0" fontAlgn="ctr"/>
                      <a:r>
                        <a:rPr lang="en-US" sz="1100" b="0" i="0" u="none" strike="noStrike" dirty="0">
                          <a:solidFill>
                            <a:srgbClr val="000000"/>
                          </a:solidFill>
                          <a:latin typeface="Arial Narrow" pitchFamily="34" charset="0"/>
                        </a:rPr>
                        <a:t>1</a:t>
                      </a:r>
                    </a:p>
                  </a:txBody>
                  <a:tcPr marL="0" marR="0" marT="0" marB="0" anchor="b">
                    <a:noFill/>
                  </a:tcPr>
                </a:tc>
                <a:tc>
                  <a:txBody>
                    <a:bodyPr/>
                    <a:lstStyle/>
                    <a:p>
                      <a:pPr algn="r" rtl="0" fontAlgn="ctr"/>
                      <a:r>
                        <a:rPr lang="en-US" sz="1100" b="0" i="0" u="none" strike="noStrike" dirty="0">
                          <a:solidFill>
                            <a:srgbClr val="000000"/>
                          </a:solidFill>
                          <a:latin typeface="Arial Narrow" pitchFamily="34" charset="0"/>
                        </a:rPr>
                        <a:t>$5,267.47</a:t>
                      </a:r>
                    </a:p>
                  </a:txBody>
                  <a:tcPr marL="0" marR="0" marT="0" marB="0" anchor="b">
                    <a:noFill/>
                  </a:tcPr>
                </a:tc>
                <a:tc>
                  <a:txBody>
                    <a:bodyPr/>
                    <a:lstStyle/>
                    <a:p>
                      <a:pPr algn="r" rtl="0" fontAlgn="ctr"/>
                      <a:r>
                        <a:rPr lang="en-US" sz="1100" b="0" i="0" u="none" strike="noStrike" dirty="0">
                          <a:solidFill>
                            <a:srgbClr val="000000"/>
                          </a:solidFill>
                          <a:latin typeface="Arial Narrow" pitchFamily="34" charset="0"/>
                        </a:rPr>
                        <a:t>$15.00</a:t>
                      </a:r>
                    </a:p>
                  </a:txBody>
                  <a:tcPr marL="0" marR="0" marT="0" marB="0" anchor="b">
                    <a:noFill/>
                  </a:tcPr>
                </a:tc>
                <a:tc>
                  <a:txBody>
                    <a:bodyPr/>
                    <a:lstStyle/>
                    <a:p>
                      <a:pPr algn="r" rtl="0" fontAlgn="ctr"/>
                      <a:r>
                        <a:rPr lang="en-US" sz="1100" b="0" i="0" u="none" strike="noStrike" dirty="0">
                          <a:solidFill>
                            <a:srgbClr val="000000"/>
                          </a:solidFill>
                          <a:latin typeface="Arial Narrow" pitchFamily="34" charset="0"/>
                        </a:rPr>
                        <a:t>$5,267.47</a:t>
                      </a:r>
                    </a:p>
                  </a:txBody>
                  <a:tcPr marL="0" marR="0" marT="0" marB="0" anchor="b">
                    <a:noFill/>
                  </a:tcPr>
                </a:tc>
                <a:tc>
                  <a:txBody>
                    <a:bodyPr/>
                    <a:lstStyle/>
                    <a:p>
                      <a:pPr algn="r" rtl="0" fontAlgn="ctr"/>
                      <a:r>
                        <a:rPr lang="en-US" sz="1100" b="0" i="0" u="none" strike="noStrike" dirty="0">
                          <a:solidFill>
                            <a:srgbClr val="000000"/>
                          </a:solidFill>
                          <a:latin typeface="Arial Narrow" pitchFamily="34" charset="0"/>
                        </a:rPr>
                        <a:t>$15.00</a:t>
                      </a:r>
                    </a:p>
                  </a:txBody>
                  <a:tcPr marL="0" marR="0" marT="0" marB="0" anchor="b">
                    <a:noFill/>
                  </a:tcPr>
                </a:tc>
              </a:tr>
              <a:tr h="202068">
                <a:tc>
                  <a:txBody>
                    <a:bodyPr/>
                    <a:lstStyle/>
                    <a:p>
                      <a:pPr algn="l" rtl="0" fontAlgn="ctr"/>
                      <a:r>
                        <a:rPr lang="en-US" sz="1100" b="0" i="0" u="none" strike="noStrike" dirty="0">
                          <a:solidFill>
                            <a:srgbClr val="000000"/>
                          </a:solidFill>
                          <a:latin typeface="Arial Narrow" pitchFamily="34" charset="0"/>
                        </a:rPr>
                        <a:t>HUMIRA PEN-PSORIASIS STARTER</a:t>
                      </a:r>
                    </a:p>
                  </a:txBody>
                  <a:tcPr marL="0" marR="0" marT="0" marB="0" anchor="b">
                    <a:noFill/>
                  </a:tcPr>
                </a:tc>
                <a:tc>
                  <a:txBody>
                    <a:bodyPr/>
                    <a:lstStyle/>
                    <a:p>
                      <a:pPr algn="r" rtl="0" fontAlgn="ctr"/>
                      <a:r>
                        <a:rPr lang="en-US" sz="1100" b="0" i="0" u="none" strike="noStrike" dirty="0">
                          <a:solidFill>
                            <a:srgbClr val="000000"/>
                          </a:solidFill>
                          <a:latin typeface="Arial Narrow" pitchFamily="34" charset="0"/>
                        </a:rPr>
                        <a:t>1</a:t>
                      </a:r>
                    </a:p>
                  </a:txBody>
                  <a:tcPr marL="0" marR="0" marT="0" marB="0" anchor="b">
                    <a:noFill/>
                  </a:tcPr>
                </a:tc>
                <a:tc>
                  <a:txBody>
                    <a:bodyPr/>
                    <a:lstStyle/>
                    <a:p>
                      <a:pPr algn="r" rtl="0" fontAlgn="ctr"/>
                      <a:r>
                        <a:rPr lang="en-US" sz="1100" b="0" i="0" u="none" strike="noStrike" dirty="0">
                          <a:solidFill>
                            <a:srgbClr val="000000"/>
                          </a:solidFill>
                          <a:latin typeface="Arial Narrow" pitchFamily="34" charset="0"/>
                        </a:rPr>
                        <a:t>$3,749.65</a:t>
                      </a:r>
                    </a:p>
                  </a:txBody>
                  <a:tcPr marL="0" marR="0" marT="0" marB="0" anchor="b">
                    <a:noFill/>
                  </a:tcPr>
                </a:tc>
                <a:tc>
                  <a:txBody>
                    <a:bodyPr/>
                    <a:lstStyle/>
                    <a:p>
                      <a:pPr algn="r" rtl="0" fontAlgn="ctr"/>
                      <a:r>
                        <a:rPr lang="en-US" sz="1100" b="0" i="0" u="none" strike="noStrike" dirty="0">
                          <a:solidFill>
                            <a:srgbClr val="000000"/>
                          </a:solidFill>
                          <a:latin typeface="Arial Narrow" pitchFamily="34" charset="0"/>
                        </a:rPr>
                        <a:t>$15.00</a:t>
                      </a:r>
                    </a:p>
                  </a:txBody>
                  <a:tcPr marL="0" marR="0" marT="0" marB="0" anchor="b">
                    <a:noFill/>
                  </a:tcPr>
                </a:tc>
                <a:tc>
                  <a:txBody>
                    <a:bodyPr/>
                    <a:lstStyle/>
                    <a:p>
                      <a:pPr algn="r" rtl="0" fontAlgn="ctr"/>
                      <a:r>
                        <a:rPr lang="en-US" sz="1100" b="0" i="0" u="none" strike="noStrike" dirty="0">
                          <a:solidFill>
                            <a:srgbClr val="000000"/>
                          </a:solidFill>
                          <a:latin typeface="Arial Narrow" pitchFamily="34" charset="0"/>
                        </a:rPr>
                        <a:t>$3,749.65</a:t>
                      </a:r>
                    </a:p>
                  </a:txBody>
                  <a:tcPr marL="0" marR="0" marT="0" marB="0" anchor="b">
                    <a:noFill/>
                  </a:tcPr>
                </a:tc>
                <a:tc>
                  <a:txBody>
                    <a:bodyPr/>
                    <a:lstStyle/>
                    <a:p>
                      <a:pPr algn="r" rtl="0" fontAlgn="ctr"/>
                      <a:r>
                        <a:rPr lang="en-US" sz="1100" b="0" i="0" u="none" strike="noStrike" dirty="0">
                          <a:solidFill>
                            <a:srgbClr val="000000"/>
                          </a:solidFill>
                          <a:latin typeface="Arial Narrow" pitchFamily="34" charset="0"/>
                        </a:rPr>
                        <a:t>$15.00</a:t>
                      </a:r>
                    </a:p>
                  </a:txBody>
                  <a:tcPr marL="0" marR="0" marT="0" marB="0" anchor="b">
                    <a:noFill/>
                  </a:tcPr>
                </a:tc>
              </a:tr>
              <a:tr h="155774">
                <a:tc>
                  <a:txBody>
                    <a:bodyPr/>
                    <a:lstStyle/>
                    <a:p>
                      <a:pPr algn="l" rtl="0" fontAlgn="ctr"/>
                      <a:r>
                        <a:rPr lang="en-US" sz="1100" b="0" i="0" u="none" strike="noStrike" dirty="0">
                          <a:solidFill>
                            <a:srgbClr val="000000"/>
                          </a:solidFill>
                          <a:latin typeface="Arial Narrow" pitchFamily="34" charset="0"/>
                        </a:rPr>
                        <a:t>HUMIRA</a:t>
                      </a:r>
                    </a:p>
                  </a:txBody>
                  <a:tcPr marL="0" marR="0" marT="0" marB="0" anchor="b">
                    <a:lnB w="12700" cap="flat" cmpd="sng" algn="ctr">
                      <a:solidFill>
                        <a:schemeClr val="tx1"/>
                      </a:solidFill>
                      <a:prstDash val="solid"/>
                      <a:round/>
                      <a:headEnd type="none" w="med" len="med"/>
                      <a:tailEnd type="none" w="med" len="med"/>
                    </a:lnB>
                    <a:noFill/>
                  </a:tcPr>
                </a:tc>
                <a:tc>
                  <a:txBody>
                    <a:bodyPr/>
                    <a:lstStyle/>
                    <a:p>
                      <a:pPr algn="r" rtl="0" fontAlgn="ctr"/>
                      <a:r>
                        <a:rPr lang="en-US" sz="1100" b="0" i="0" u="none" strike="noStrike" dirty="0">
                          <a:solidFill>
                            <a:srgbClr val="000000"/>
                          </a:solidFill>
                          <a:latin typeface="Arial Narrow" pitchFamily="34" charset="0"/>
                        </a:rPr>
                        <a:t>1</a:t>
                      </a:r>
                    </a:p>
                  </a:txBody>
                  <a:tcPr marL="0" marR="0" marT="0" marB="0" anchor="b">
                    <a:lnB w="12700" cap="flat" cmpd="sng" algn="ctr">
                      <a:solidFill>
                        <a:schemeClr val="tx1"/>
                      </a:solidFill>
                      <a:prstDash val="solid"/>
                      <a:round/>
                      <a:headEnd type="none" w="med" len="med"/>
                      <a:tailEnd type="none" w="med" len="med"/>
                    </a:lnB>
                    <a:noFill/>
                  </a:tcPr>
                </a:tc>
                <a:tc>
                  <a:txBody>
                    <a:bodyPr/>
                    <a:lstStyle/>
                    <a:p>
                      <a:pPr algn="r" rtl="0" fontAlgn="ctr"/>
                      <a:r>
                        <a:rPr lang="en-US" sz="1100" b="0" i="0" u="none" strike="noStrike" dirty="0">
                          <a:solidFill>
                            <a:srgbClr val="000000"/>
                          </a:solidFill>
                          <a:latin typeface="Arial Narrow" pitchFamily="34" charset="0"/>
                        </a:rPr>
                        <a:t>$1,745.82</a:t>
                      </a:r>
                    </a:p>
                  </a:txBody>
                  <a:tcPr marL="0" marR="0" marT="0" marB="0" anchor="b">
                    <a:lnB w="12700" cap="flat" cmpd="sng" algn="ctr">
                      <a:solidFill>
                        <a:schemeClr val="tx1"/>
                      </a:solidFill>
                      <a:prstDash val="solid"/>
                      <a:round/>
                      <a:headEnd type="none" w="med" len="med"/>
                      <a:tailEnd type="none" w="med" len="med"/>
                    </a:lnB>
                    <a:noFill/>
                  </a:tcPr>
                </a:tc>
                <a:tc>
                  <a:txBody>
                    <a:bodyPr/>
                    <a:lstStyle/>
                    <a:p>
                      <a:pPr algn="r" rtl="0" fontAlgn="ctr"/>
                      <a:r>
                        <a:rPr lang="en-US" sz="1100" b="0" i="0" u="none" strike="noStrike" dirty="0">
                          <a:solidFill>
                            <a:srgbClr val="000000"/>
                          </a:solidFill>
                          <a:latin typeface="Arial Narrow" pitchFamily="34" charset="0"/>
                        </a:rPr>
                        <a:t>$15.00</a:t>
                      </a:r>
                    </a:p>
                  </a:txBody>
                  <a:tcPr marL="0" marR="0" marT="0" marB="0" anchor="b">
                    <a:lnB w="12700" cap="flat" cmpd="sng" algn="ctr">
                      <a:solidFill>
                        <a:schemeClr val="tx1"/>
                      </a:solidFill>
                      <a:prstDash val="solid"/>
                      <a:round/>
                      <a:headEnd type="none" w="med" len="med"/>
                      <a:tailEnd type="none" w="med" len="med"/>
                    </a:lnB>
                    <a:noFill/>
                  </a:tcPr>
                </a:tc>
                <a:tc>
                  <a:txBody>
                    <a:bodyPr/>
                    <a:lstStyle/>
                    <a:p>
                      <a:pPr algn="r" rtl="0" fontAlgn="ctr"/>
                      <a:r>
                        <a:rPr lang="en-US" sz="1100" b="0" i="0" u="none" strike="noStrike" dirty="0">
                          <a:solidFill>
                            <a:srgbClr val="000000"/>
                          </a:solidFill>
                          <a:latin typeface="Arial Narrow" pitchFamily="34" charset="0"/>
                        </a:rPr>
                        <a:t>$1,745.82</a:t>
                      </a:r>
                    </a:p>
                  </a:txBody>
                  <a:tcPr marL="0" marR="0" marT="0" marB="0" anchor="b">
                    <a:lnB w="12700" cap="flat" cmpd="sng" algn="ctr">
                      <a:solidFill>
                        <a:schemeClr val="tx1"/>
                      </a:solidFill>
                      <a:prstDash val="solid"/>
                      <a:round/>
                      <a:headEnd type="none" w="med" len="med"/>
                      <a:tailEnd type="none" w="med" len="med"/>
                    </a:lnB>
                    <a:noFill/>
                  </a:tcPr>
                </a:tc>
                <a:tc>
                  <a:txBody>
                    <a:bodyPr/>
                    <a:lstStyle/>
                    <a:p>
                      <a:pPr algn="r" rtl="0" fontAlgn="ctr"/>
                      <a:r>
                        <a:rPr lang="en-US" sz="1100" b="0" i="0" u="none" strike="noStrike" dirty="0">
                          <a:solidFill>
                            <a:srgbClr val="000000"/>
                          </a:solidFill>
                          <a:latin typeface="Arial Narrow" pitchFamily="34" charset="0"/>
                        </a:rPr>
                        <a:t>$15.00</a:t>
                      </a:r>
                    </a:p>
                  </a:txBody>
                  <a:tcPr marL="0" marR="0" marT="0" marB="0" anchor="b">
                    <a:lnB w="12700" cap="flat" cmpd="sng" algn="ctr">
                      <a:solidFill>
                        <a:schemeClr val="tx1"/>
                      </a:solidFill>
                      <a:prstDash val="solid"/>
                      <a:round/>
                      <a:headEnd type="none" w="med" len="med"/>
                      <a:tailEnd type="none" w="med" len="med"/>
                    </a:lnB>
                    <a:noFill/>
                  </a:tcPr>
                </a:tc>
              </a:tr>
              <a:tr h="202068">
                <a:tc>
                  <a:txBody>
                    <a:bodyPr/>
                    <a:lstStyle/>
                    <a:p>
                      <a:pPr algn="l" rtl="0" fontAlgn="ctr"/>
                      <a:r>
                        <a:rPr lang="en-US" sz="1100" b="1" i="0" u="none" strike="noStrike" dirty="0">
                          <a:solidFill>
                            <a:srgbClr val="000000"/>
                          </a:solidFill>
                          <a:latin typeface="Arial Narrow" pitchFamily="34" charset="0"/>
                        </a:rPr>
                        <a:t>Rheumatic Diseases/Disorders</a:t>
                      </a: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ctr"/>
                      <a:endParaRPr lang="en-US" sz="1100" b="1" i="0" u="none" strike="noStrike" dirty="0">
                        <a:solidFill>
                          <a:srgbClr val="000000"/>
                        </a:solidFill>
                        <a:latin typeface="Arial Narrow"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0" fontAlgn="ctr"/>
                      <a:r>
                        <a:rPr lang="en-US" sz="1100" b="1" i="0" u="none" strike="noStrike" dirty="0">
                          <a:solidFill>
                            <a:srgbClr val="000000"/>
                          </a:solidFill>
                          <a:latin typeface="Arial Narrow" pitchFamily="34" charset="0"/>
                        </a:rPr>
                        <a:t>$59,360.10</a:t>
                      </a: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ctr"/>
                      <a:endParaRPr lang="en-US" sz="1100" b="1" i="0" u="none" strike="noStrike" dirty="0">
                        <a:solidFill>
                          <a:srgbClr val="000000"/>
                        </a:solidFill>
                        <a:latin typeface="Arial Narrow"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ctr"/>
                      <a:endParaRPr lang="en-US" sz="1100" b="1" i="0" u="none" strike="noStrike" dirty="0">
                        <a:solidFill>
                          <a:srgbClr val="000000"/>
                        </a:solidFill>
                        <a:latin typeface="Arial Narrow"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ctr"/>
                      <a:endParaRPr lang="en-US" sz="1100" b="1" i="0" u="none" strike="noStrike" dirty="0">
                        <a:solidFill>
                          <a:srgbClr val="000000"/>
                        </a:solidFill>
                        <a:latin typeface="Arial Narrow"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55774">
                <a:tc>
                  <a:txBody>
                    <a:bodyPr/>
                    <a:lstStyle/>
                    <a:p>
                      <a:pPr algn="l" rtl="0" fontAlgn="ctr"/>
                      <a:r>
                        <a:rPr lang="en-US" sz="1100" b="0" i="0" u="none" strike="noStrike" dirty="0">
                          <a:solidFill>
                            <a:srgbClr val="000000"/>
                          </a:solidFill>
                          <a:latin typeface="Arial Narrow" pitchFamily="34" charset="0"/>
                        </a:rPr>
                        <a:t>GILENYA</a:t>
                      </a:r>
                    </a:p>
                  </a:txBody>
                  <a:tcPr marL="0" marR="0" marT="0" marB="0" anchor="b">
                    <a:lnT w="12700" cap="flat" cmpd="sng" algn="ctr">
                      <a:solidFill>
                        <a:schemeClr val="tx1"/>
                      </a:solidFill>
                      <a:prstDash val="solid"/>
                      <a:round/>
                      <a:headEnd type="none" w="med" len="med"/>
                      <a:tailEnd type="none" w="med" len="med"/>
                    </a:lnT>
                    <a:noFill/>
                  </a:tcPr>
                </a:tc>
                <a:tc>
                  <a:txBody>
                    <a:bodyPr/>
                    <a:lstStyle/>
                    <a:p>
                      <a:pPr algn="r" rtl="0" fontAlgn="ctr"/>
                      <a:r>
                        <a:rPr lang="en-US" sz="1100" b="0" i="0" u="none" strike="noStrike" dirty="0">
                          <a:solidFill>
                            <a:srgbClr val="000000"/>
                          </a:solidFill>
                          <a:latin typeface="Arial Narrow" pitchFamily="34" charset="0"/>
                        </a:rPr>
                        <a:t>8</a:t>
                      </a:r>
                    </a:p>
                  </a:txBody>
                  <a:tcPr marL="0" marR="0" marT="0" marB="0" anchor="b">
                    <a:lnT w="12700" cap="flat" cmpd="sng" algn="ctr">
                      <a:solidFill>
                        <a:schemeClr val="tx1"/>
                      </a:solidFill>
                      <a:prstDash val="solid"/>
                      <a:round/>
                      <a:headEnd type="none" w="med" len="med"/>
                      <a:tailEnd type="none" w="med" len="med"/>
                    </a:lnT>
                    <a:noFill/>
                  </a:tcPr>
                </a:tc>
                <a:tc>
                  <a:txBody>
                    <a:bodyPr/>
                    <a:lstStyle/>
                    <a:p>
                      <a:pPr algn="r" rtl="0" fontAlgn="ctr"/>
                      <a:r>
                        <a:rPr lang="en-US" sz="1100" b="0" i="0" u="none" strike="noStrike" dirty="0">
                          <a:solidFill>
                            <a:srgbClr val="000000"/>
                          </a:solidFill>
                          <a:latin typeface="Arial Narrow" pitchFamily="34" charset="0"/>
                        </a:rPr>
                        <a:t>$30,176.77</a:t>
                      </a:r>
                    </a:p>
                  </a:txBody>
                  <a:tcPr marL="0" marR="0" marT="0" marB="0" anchor="b">
                    <a:lnT w="12700" cap="flat" cmpd="sng" algn="ctr">
                      <a:solidFill>
                        <a:schemeClr val="tx1"/>
                      </a:solidFill>
                      <a:prstDash val="solid"/>
                      <a:round/>
                      <a:headEnd type="none" w="med" len="med"/>
                      <a:tailEnd type="none" w="med" len="med"/>
                    </a:lnT>
                    <a:noFill/>
                  </a:tcPr>
                </a:tc>
                <a:tc>
                  <a:txBody>
                    <a:bodyPr/>
                    <a:lstStyle/>
                    <a:p>
                      <a:pPr algn="r" rtl="0" fontAlgn="ctr"/>
                      <a:r>
                        <a:rPr lang="en-US" sz="1100" b="0" i="0" u="none" strike="noStrike" dirty="0">
                          <a:solidFill>
                            <a:srgbClr val="000000"/>
                          </a:solidFill>
                          <a:latin typeface="Arial Narrow" pitchFamily="34" charset="0"/>
                        </a:rPr>
                        <a:t>$120.00</a:t>
                      </a:r>
                    </a:p>
                  </a:txBody>
                  <a:tcPr marL="0" marR="0" marT="0" marB="0" anchor="b">
                    <a:lnT w="12700" cap="flat" cmpd="sng" algn="ctr">
                      <a:solidFill>
                        <a:schemeClr val="tx1"/>
                      </a:solidFill>
                      <a:prstDash val="solid"/>
                      <a:round/>
                      <a:headEnd type="none" w="med" len="med"/>
                      <a:tailEnd type="none" w="med" len="med"/>
                    </a:lnT>
                    <a:noFill/>
                  </a:tcPr>
                </a:tc>
                <a:tc>
                  <a:txBody>
                    <a:bodyPr/>
                    <a:lstStyle/>
                    <a:p>
                      <a:pPr algn="r" rtl="0" fontAlgn="ctr"/>
                      <a:r>
                        <a:rPr lang="en-US" sz="1100" b="0" i="0" u="none" strike="noStrike" dirty="0">
                          <a:solidFill>
                            <a:srgbClr val="000000"/>
                          </a:solidFill>
                          <a:latin typeface="Arial Narrow" pitchFamily="34" charset="0"/>
                        </a:rPr>
                        <a:t>$3,772.10</a:t>
                      </a:r>
                    </a:p>
                  </a:txBody>
                  <a:tcPr marL="0" marR="0" marT="0" marB="0" anchor="b">
                    <a:lnT w="12700" cap="flat" cmpd="sng" algn="ctr">
                      <a:solidFill>
                        <a:schemeClr val="tx1"/>
                      </a:solidFill>
                      <a:prstDash val="solid"/>
                      <a:round/>
                      <a:headEnd type="none" w="med" len="med"/>
                      <a:tailEnd type="none" w="med" len="med"/>
                    </a:lnT>
                    <a:noFill/>
                  </a:tcPr>
                </a:tc>
                <a:tc>
                  <a:txBody>
                    <a:bodyPr/>
                    <a:lstStyle/>
                    <a:p>
                      <a:pPr algn="r" rtl="0" fontAlgn="ctr"/>
                      <a:r>
                        <a:rPr lang="en-US" sz="1100" b="0" i="0" u="none" strike="noStrike" dirty="0">
                          <a:solidFill>
                            <a:srgbClr val="000000"/>
                          </a:solidFill>
                          <a:latin typeface="Arial Narrow" pitchFamily="34" charset="0"/>
                        </a:rPr>
                        <a:t>$15.00</a:t>
                      </a:r>
                    </a:p>
                  </a:txBody>
                  <a:tcPr marL="0" marR="0" marT="0" marB="0" anchor="b">
                    <a:lnT w="12700" cap="flat" cmpd="sng" algn="ctr">
                      <a:solidFill>
                        <a:schemeClr val="tx1"/>
                      </a:solidFill>
                      <a:prstDash val="solid"/>
                      <a:round/>
                      <a:headEnd type="none" w="med" len="med"/>
                      <a:tailEnd type="none" w="med" len="med"/>
                    </a:lnT>
                    <a:noFill/>
                  </a:tcPr>
                </a:tc>
              </a:tr>
              <a:tr h="155774">
                <a:tc>
                  <a:txBody>
                    <a:bodyPr/>
                    <a:lstStyle/>
                    <a:p>
                      <a:pPr algn="l" rtl="0" fontAlgn="ctr"/>
                      <a:endParaRPr lang="en-US" sz="1100" b="1" i="0" u="none" strike="noStrike" dirty="0">
                        <a:solidFill>
                          <a:srgbClr val="000000"/>
                        </a:solidFill>
                        <a:latin typeface="Arial Narrow" pitchFamily="34" charset="0"/>
                      </a:endParaRPr>
                    </a:p>
                  </a:txBody>
                  <a:tcPr marL="0" marR="0" marT="0" marB="0" anchor="b">
                    <a:noFill/>
                  </a:tcPr>
                </a:tc>
                <a:tc>
                  <a:txBody>
                    <a:bodyPr/>
                    <a:lstStyle/>
                    <a:p>
                      <a:pPr algn="l" rtl="0" fontAlgn="ctr"/>
                      <a:endParaRPr lang="en-US" sz="1100" b="1" i="0" u="none" strike="noStrike" dirty="0">
                        <a:solidFill>
                          <a:srgbClr val="000000"/>
                        </a:solidFill>
                        <a:latin typeface="Arial Narrow" pitchFamily="34" charset="0"/>
                      </a:endParaRPr>
                    </a:p>
                  </a:txBody>
                  <a:tcPr marL="0" marR="0" marT="0" marB="0" anchor="b">
                    <a:noFill/>
                  </a:tcPr>
                </a:tc>
                <a:tc>
                  <a:txBody>
                    <a:bodyPr/>
                    <a:lstStyle/>
                    <a:p>
                      <a:pPr algn="r" rtl="0" fontAlgn="ctr"/>
                      <a:r>
                        <a:rPr lang="en-US" sz="1100" b="1" i="0" u="none" strike="noStrike" dirty="0">
                          <a:solidFill>
                            <a:srgbClr val="000000"/>
                          </a:solidFill>
                          <a:latin typeface="Arial Narrow" pitchFamily="34" charset="0"/>
                        </a:rPr>
                        <a:t>$30,176.77</a:t>
                      </a:r>
                    </a:p>
                  </a:txBody>
                  <a:tcPr marL="0" marR="0" marT="0" marB="0" anchor="b">
                    <a:noFill/>
                  </a:tcPr>
                </a:tc>
                <a:tc>
                  <a:txBody>
                    <a:bodyPr/>
                    <a:lstStyle/>
                    <a:p>
                      <a:pPr algn="l" rtl="0" fontAlgn="ctr"/>
                      <a:endParaRPr lang="en-US" sz="1100" b="1" i="0" u="none" strike="noStrike" dirty="0">
                        <a:solidFill>
                          <a:srgbClr val="000000"/>
                        </a:solidFill>
                        <a:latin typeface="Arial Narrow" pitchFamily="34" charset="0"/>
                      </a:endParaRPr>
                    </a:p>
                  </a:txBody>
                  <a:tcPr marL="0" marR="0" marT="0" marB="0" anchor="b">
                    <a:noFill/>
                  </a:tcPr>
                </a:tc>
                <a:tc>
                  <a:txBody>
                    <a:bodyPr/>
                    <a:lstStyle/>
                    <a:p>
                      <a:pPr algn="l" rtl="0" fontAlgn="ctr"/>
                      <a:endParaRPr lang="en-US" sz="1100" b="1" i="0" u="none" strike="noStrike" dirty="0">
                        <a:solidFill>
                          <a:srgbClr val="000000"/>
                        </a:solidFill>
                        <a:latin typeface="Arial Narrow" pitchFamily="34" charset="0"/>
                      </a:endParaRPr>
                    </a:p>
                  </a:txBody>
                  <a:tcPr marL="0" marR="0" marT="0" marB="0" anchor="b">
                    <a:noFill/>
                  </a:tcPr>
                </a:tc>
                <a:tc>
                  <a:txBody>
                    <a:bodyPr/>
                    <a:lstStyle/>
                    <a:p>
                      <a:pPr algn="l" rtl="0" fontAlgn="ctr"/>
                      <a:endParaRPr lang="en-US" sz="1100" b="1" i="0" u="none" strike="noStrike" dirty="0">
                        <a:solidFill>
                          <a:srgbClr val="000000"/>
                        </a:solidFill>
                        <a:latin typeface="Arial Narrow" pitchFamily="34" charset="0"/>
                      </a:endParaRPr>
                    </a:p>
                  </a:txBody>
                  <a:tcPr marL="0" marR="0" marT="0" marB="0" anchor="b">
                    <a:noFill/>
                  </a:tcPr>
                </a:tc>
              </a:tr>
              <a:tr h="155774">
                <a:tc>
                  <a:txBody>
                    <a:bodyPr/>
                    <a:lstStyle/>
                    <a:p>
                      <a:pPr algn="l" rtl="0" fontAlgn="ctr"/>
                      <a:r>
                        <a:rPr lang="en-US" sz="1100" b="0" i="0" u="none" strike="noStrike" dirty="0">
                          <a:solidFill>
                            <a:srgbClr val="000000"/>
                          </a:solidFill>
                          <a:latin typeface="Arial Narrow" pitchFamily="34" charset="0"/>
                        </a:rPr>
                        <a:t>ACTHAR HP</a:t>
                      </a:r>
                    </a:p>
                  </a:txBody>
                  <a:tcPr marL="0" marR="0" marT="0" marB="0" anchor="b">
                    <a:lnB w="12700" cap="flat" cmpd="sng" algn="ctr">
                      <a:solidFill>
                        <a:schemeClr val="tx1"/>
                      </a:solidFill>
                      <a:prstDash val="solid"/>
                      <a:round/>
                      <a:headEnd type="none" w="med" len="med"/>
                      <a:tailEnd type="none" w="med" len="med"/>
                    </a:lnB>
                    <a:noFill/>
                  </a:tcPr>
                </a:tc>
                <a:tc>
                  <a:txBody>
                    <a:bodyPr/>
                    <a:lstStyle/>
                    <a:p>
                      <a:pPr algn="r" rtl="0" fontAlgn="ctr"/>
                      <a:r>
                        <a:rPr lang="en-US" sz="1100" b="0" i="0" u="none" strike="noStrike" dirty="0">
                          <a:solidFill>
                            <a:srgbClr val="000000"/>
                          </a:solidFill>
                          <a:latin typeface="Arial Narrow" pitchFamily="34" charset="0"/>
                        </a:rPr>
                        <a:t>1</a:t>
                      </a:r>
                    </a:p>
                  </a:txBody>
                  <a:tcPr marL="0" marR="0" marT="0" marB="0" anchor="b">
                    <a:lnB w="12700" cap="flat" cmpd="sng" algn="ctr">
                      <a:solidFill>
                        <a:schemeClr val="tx1"/>
                      </a:solidFill>
                      <a:prstDash val="solid"/>
                      <a:round/>
                      <a:headEnd type="none" w="med" len="med"/>
                      <a:tailEnd type="none" w="med" len="med"/>
                    </a:lnB>
                    <a:noFill/>
                  </a:tcPr>
                </a:tc>
                <a:tc>
                  <a:txBody>
                    <a:bodyPr/>
                    <a:lstStyle/>
                    <a:p>
                      <a:pPr algn="r" rtl="0" fontAlgn="ctr"/>
                      <a:r>
                        <a:rPr lang="en-US" sz="1100" b="0" i="0" u="none" strike="noStrike" dirty="0">
                          <a:solidFill>
                            <a:srgbClr val="000000"/>
                          </a:solidFill>
                          <a:latin typeface="Arial Narrow" pitchFamily="34" charset="0"/>
                        </a:rPr>
                        <a:t>$27,780.00</a:t>
                      </a:r>
                    </a:p>
                  </a:txBody>
                  <a:tcPr marL="0" marR="0" marT="0" marB="0" anchor="b">
                    <a:lnB w="12700" cap="flat" cmpd="sng" algn="ctr">
                      <a:solidFill>
                        <a:schemeClr val="tx1"/>
                      </a:solidFill>
                      <a:prstDash val="solid"/>
                      <a:round/>
                      <a:headEnd type="none" w="med" len="med"/>
                      <a:tailEnd type="none" w="med" len="med"/>
                    </a:lnB>
                    <a:noFill/>
                  </a:tcPr>
                </a:tc>
                <a:tc>
                  <a:txBody>
                    <a:bodyPr/>
                    <a:lstStyle/>
                    <a:p>
                      <a:pPr algn="r" rtl="0" fontAlgn="ctr"/>
                      <a:r>
                        <a:rPr lang="en-US" sz="1100" b="0" i="0" u="none" strike="noStrike" dirty="0">
                          <a:solidFill>
                            <a:srgbClr val="000000"/>
                          </a:solidFill>
                          <a:latin typeface="Arial Narrow" pitchFamily="34" charset="0"/>
                        </a:rPr>
                        <a:t>$30.00</a:t>
                      </a:r>
                    </a:p>
                  </a:txBody>
                  <a:tcPr marL="0" marR="0" marT="0" marB="0" anchor="b">
                    <a:lnB w="12700" cap="flat" cmpd="sng" algn="ctr">
                      <a:solidFill>
                        <a:schemeClr val="tx1"/>
                      </a:solidFill>
                      <a:prstDash val="solid"/>
                      <a:round/>
                      <a:headEnd type="none" w="med" len="med"/>
                      <a:tailEnd type="none" w="med" len="med"/>
                    </a:lnB>
                    <a:noFill/>
                  </a:tcPr>
                </a:tc>
                <a:tc>
                  <a:txBody>
                    <a:bodyPr/>
                    <a:lstStyle/>
                    <a:p>
                      <a:pPr algn="r" rtl="0" fontAlgn="ctr"/>
                      <a:r>
                        <a:rPr lang="en-US" sz="1100" b="0" i="0" u="none" strike="noStrike" dirty="0">
                          <a:solidFill>
                            <a:srgbClr val="000000"/>
                          </a:solidFill>
                          <a:latin typeface="Arial Narrow" pitchFamily="34" charset="0"/>
                        </a:rPr>
                        <a:t>$27,780.00</a:t>
                      </a:r>
                    </a:p>
                  </a:txBody>
                  <a:tcPr marL="0" marR="0" marT="0" marB="0" anchor="b">
                    <a:lnB w="12700" cap="flat" cmpd="sng" algn="ctr">
                      <a:solidFill>
                        <a:schemeClr val="tx1"/>
                      </a:solidFill>
                      <a:prstDash val="solid"/>
                      <a:round/>
                      <a:headEnd type="none" w="med" len="med"/>
                      <a:tailEnd type="none" w="med" len="med"/>
                    </a:lnB>
                    <a:noFill/>
                  </a:tcPr>
                </a:tc>
                <a:tc>
                  <a:txBody>
                    <a:bodyPr/>
                    <a:lstStyle/>
                    <a:p>
                      <a:pPr algn="r" rtl="0" fontAlgn="ctr"/>
                      <a:r>
                        <a:rPr lang="en-US" sz="1100" b="0" i="0" u="none" strike="noStrike" dirty="0">
                          <a:solidFill>
                            <a:srgbClr val="000000"/>
                          </a:solidFill>
                          <a:latin typeface="Arial Narrow" pitchFamily="34" charset="0"/>
                        </a:rPr>
                        <a:t>$30.00</a:t>
                      </a:r>
                    </a:p>
                  </a:txBody>
                  <a:tcPr marL="0" marR="0" marT="0" marB="0" anchor="b">
                    <a:lnB w="12700" cap="flat" cmpd="sng" algn="ctr">
                      <a:solidFill>
                        <a:schemeClr val="tx1"/>
                      </a:solidFill>
                      <a:prstDash val="solid"/>
                      <a:round/>
                      <a:headEnd type="none" w="med" len="med"/>
                      <a:tailEnd type="none" w="med" len="med"/>
                    </a:lnB>
                    <a:noFill/>
                  </a:tcPr>
                </a:tc>
              </a:tr>
              <a:tr h="202068">
                <a:tc>
                  <a:txBody>
                    <a:bodyPr/>
                    <a:lstStyle/>
                    <a:p>
                      <a:pPr algn="l" rtl="0" fontAlgn="ctr"/>
                      <a:r>
                        <a:rPr lang="en-US" sz="1100" b="1" i="0" u="none" strike="noStrike" dirty="0">
                          <a:solidFill>
                            <a:srgbClr val="000000"/>
                          </a:solidFill>
                          <a:latin typeface="Arial Narrow" pitchFamily="34" charset="0"/>
                        </a:rPr>
                        <a:t>Miscellaneous Endocrine Diseases</a:t>
                      </a: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ctr"/>
                      <a:endParaRPr lang="en-US" sz="1100" b="1" i="0" u="none" strike="noStrike" dirty="0">
                        <a:solidFill>
                          <a:srgbClr val="000000"/>
                        </a:solidFill>
                        <a:latin typeface="Arial Narrow"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0" fontAlgn="ctr"/>
                      <a:r>
                        <a:rPr lang="en-US" sz="1100" b="1" i="0" u="none" strike="noStrike" dirty="0">
                          <a:solidFill>
                            <a:srgbClr val="000000"/>
                          </a:solidFill>
                          <a:latin typeface="Arial Narrow" pitchFamily="34" charset="0"/>
                        </a:rPr>
                        <a:t>$27,780.00</a:t>
                      </a: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ctr"/>
                      <a:endParaRPr lang="en-US" sz="1100" b="1" i="0" u="none" strike="noStrike" dirty="0">
                        <a:solidFill>
                          <a:srgbClr val="000000"/>
                        </a:solidFill>
                        <a:latin typeface="Arial Narrow"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ctr"/>
                      <a:endParaRPr lang="en-US" sz="1100" b="1" i="0" u="none" strike="noStrike" dirty="0">
                        <a:solidFill>
                          <a:srgbClr val="000000"/>
                        </a:solidFill>
                        <a:latin typeface="Arial Narrow"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ctr"/>
                      <a:endParaRPr lang="en-US" sz="1100" b="1" i="0" u="none" strike="noStrike" dirty="0">
                        <a:solidFill>
                          <a:srgbClr val="000000"/>
                        </a:solidFill>
                        <a:latin typeface="Arial Narrow"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55774">
                <a:tc>
                  <a:txBody>
                    <a:bodyPr/>
                    <a:lstStyle/>
                    <a:p>
                      <a:pPr algn="l" rtl="0" fontAlgn="ctr"/>
                      <a:r>
                        <a:rPr lang="en-US" sz="1100" b="0" i="0" u="none" strike="noStrike" dirty="0">
                          <a:solidFill>
                            <a:srgbClr val="000000"/>
                          </a:solidFill>
                          <a:latin typeface="Arial Narrow" pitchFamily="34" charset="0"/>
                        </a:rPr>
                        <a:t>BARACLUDE</a:t>
                      </a:r>
                    </a:p>
                  </a:txBody>
                  <a:tcPr marL="0" marR="0" marT="0" marB="0" anchor="b">
                    <a:lnT w="12700" cap="flat" cmpd="sng" algn="ctr">
                      <a:solidFill>
                        <a:schemeClr val="tx1"/>
                      </a:solidFill>
                      <a:prstDash val="solid"/>
                      <a:round/>
                      <a:headEnd type="none" w="med" len="med"/>
                      <a:tailEnd type="none" w="med" len="med"/>
                    </a:lnT>
                    <a:noFill/>
                  </a:tcPr>
                </a:tc>
                <a:tc>
                  <a:txBody>
                    <a:bodyPr/>
                    <a:lstStyle/>
                    <a:p>
                      <a:pPr algn="r" rtl="0" fontAlgn="ctr"/>
                      <a:r>
                        <a:rPr lang="en-US" sz="1100" b="0" i="0" u="none" strike="noStrike" dirty="0">
                          <a:solidFill>
                            <a:srgbClr val="000000"/>
                          </a:solidFill>
                          <a:latin typeface="Arial Narrow" pitchFamily="34" charset="0"/>
                        </a:rPr>
                        <a:t>14</a:t>
                      </a:r>
                    </a:p>
                  </a:txBody>
                  <a:tcPr marL="0" marR="0" marT="0" marB="0" anchor="b">
                    <a:lnT w="12700" cap="flat" cmpd="sng" algn="ctr">
                      <a:solidFill>
                        <a:schemeClr val="tx1"/>
                      </a:solidFill>
                      <a:prstDash val="solid"/>
                      <a:round/>
                      <a:headEnd type="none" w="med" len="med"/>
                      <a:tailEnd type="none" w="med" len="med"/>
                    </a:lnT>
                    <a:noFill/>
                  </a:tcPr>
                </a:tc>
                <a:tc>
                  <a:txBody>
                    <a:bodyPr/>
                    <a:lstStyle/>
                    <a:p>
                      <a:pPr algn="r" rtl="0" fontAlgn="ctr"/>
                      <a:r>
                        <a:rPr lang="en-US" sz="1100" b="0" i="0" u="none" strike="noStrike" dirty="0">
                          <a:solidFill>
                            <a:srgbClr val="000000"/>
                          </a:solidFill>
                          <a:latin typeface="Arial Narrow" pitchFamily="34" charset="0"/>
                        </a:rPr>
                        <a:t>$11,152.40</a:t>
                      </a:r>
                    </a:p>
                  </a:txBody>
                  <a:tcPr marL="0" marR="0" marT="0" marB="0" anchor="b">
                    <a:lnT w="12700" cap="flat" cmpd="sng" algn="ctr">
                      <a:solidFill>
                        <a:schemeClr val="tx1"/>
                      </a:solidFill>
                      <a:prstDash val="solid"/>
                      <a:round/>
                      <a:headEnd type="none" w="med" len="med"/>
                      <a:tailEnd type="none" w="med" len="med"/>
                    </a:lnT>
                    <a:noFill/>
                  </a:tcPr>
                </a:tc>
                <a:tc>
                  <a:txBody>
                    <a:bodyPr/>
                    <a:lstStyle/>
                    <a:p>
                      <a:pPr algn="r" rtl="0" fontAlgn="ctr"/>
                      <a:r>
                        <a:rPr lang="en-US" sz="1100" b="0" i="0" u="none" strike="noStrike" dirty="0">
                          <a:solidFill>
                            <a:srgbClr val="000000"/>
                          </a:solidFill>
                          <a:latin typeface="Arial Narrow" pitchFamily="34" charset="0"/>
                        </a:rPr>
                        <a:t>$210.00</a:t>
                      </a:r>
                    </a:p>
                  </a:txBody>
                  <a:tcPr marL="0" marR="0" marT="0" marB="0" anchor="b">
                    <a:lnT w="12700" cap="flat" cmpd="sng" algn="ctr">
                      <a:solidFill>
                        <a:schemeClr val="tx1"/>
                      </a:solidFill>
                      <a:prstDash val="solid"/>
                      <a:round/>
                      <a:headEnd type="none" w="med" len="med"/>
                      <a:tailEnd type="none" w="med" len="med"/>
                    </a:lnT>
                    <a:noFill/>
                  </a:tcPr>
                </a:tc>
                <a:tc>
                  <a:txBody>
                    <a:bodyPr/>
                    <a:lstStyle/>
                    <a:p>
                      <a:pPr algn="r" rtl="0" fontAlgn="ctr"/>
                      <a:r>
                        <a:rPr lang="en-US" sz="1100" b="0" i="0" u="none" strike="noStrike" dirty="0">
                          <a:solidFill>
                            <a:srgbClr val="000000"/>
                          </a:solidFill>
                          <a:latin typeface="Arial Narrow" pitchFamily="34" charset="0"/>
                        </a:rPr>
                        <a:t>$796.60</a:t>
                      </a:r>
                    </a:p>
                  </a:txBody>
                  <a:tcPr marL="0" marR="0" marT="0" marB="0" anchor="b">
                    <a:lnT w="12700" cap="flat" cmpd="sng" algn="ctr">
                      <a:solidFill>
                        <a:schemeClr val="tx1"/>
                      </a:solidFill>
                      <a:prstDash val="solid"/>
                      <a:round/>
                      <a:headEnd type="none" w="med" len="med"/>
                      <a:tailEnd type="none" w="med" len="med"/>
                    </a:lnT>
                    <a:noFill/>
                  </a:tcPr>
                </a:tc>
                <a:tc>
                  <a:txBody>
                    <a:bodyPr/>
                    <a:lstStyle/>
                    <a:p>
                      <a:pPr algn="r" rtl="0" fontAlgn="ctr"/>
                      <a:r>
                        <a:rPr lang="en-US" sz="1100" b="0" i="0" u="none" strike="noStrike" dirty="0">
                          <a:solidFill>
                            <a:srgbClr val="000000"/>
                          </a:solidFill>
                          <a:latin typeface="Arial Narrow" pitchFamily="34" charset="0"/>
                        </a:rPr>
                        <a:t>$15.00</a:t>
                      </a:r>
                    </a:p>
                  </a:txBody>
                  <a:tcPr marL="0" marR="0" marT="0" marB="0" anchor="b">
                    <a:lnT w="12700" cap="flat" cmpd="sng" algn="ctr">
                      <a:solidFill>
                        <a:schemeClr val="tx1"/>
                      </a:solidFill>
                      <a:prstDash val="solid"/>
                      <a:round/>
                      <a:headEnd type="none" w="med" len="med"/>
                      <a:tailEnd type="none" w="med" len="med"/>
                    </a:lnT>
                    <a:noFill/>
                  </a:tcPr>
                </a:tc>
              </a:tr>
              <a:tr h="155774">
                <a:tc>
                  <a:txBody>
                    <a:bodyPr/>
                    <a:lstStyle/>
                    <a:p>
                      <a:pPr algn="l" rtl="0" fontAlgn="ctr"/>
                      <a:r>
                        <a:rPr lang="en-US" sz="1100" b="0" i="0" u="none" strike="noStrike" dirty="0">
                          <a:solidFill>
                            <a:srgbClr val="000000"/>
                          </a:solidFill>
                          <a:latin typeface="Arial Narrow" pitchFamily="34" charset="0"/>
                        </a:rPr>
                        <a:t>HEPSERA</a:t>
                      </a:r>
                    </a:p>
                  </a:txBody>
                  <a:tcPr marL="0" marR="0" marT="0" marB="0" anchor="b">
                    <a:lnB w="12700" cap="flat" cmpd="sng" algn="ctr">
                      <a:solidFill>
                        <a:schemeClr val="tx1"/>
                      </a:solidFill>
                      <a:prstDash val="solid"/>
                      <a:round/>
                      <a:headEnd type="none" w="med" len="med"/>
                      <a:tailEnd type="none" w="med" len="med"/>
                    </a:lnB>
                    <a:noFill/>
                  </a:tcPr>
                </a:tc>
                <a:tc>
                  <a:txBody>
                    <a:bodyPr/>
                    <a:lstStyle/>
                    <a:p>
                      <a:pPr algn="r" rtl="0" fontAlgn="ctr"/>
                      <a:r>
                        <a:rPr lang="en-US" sz="1100" b="0" i="0" u="none" strike="noStrike" dirty="0">
                          <a:solidFill>
                            <a:srgbClr val="000000"/>
                          </a:solidFill>
                          <a:latin typeface="Arial Narrow" pitchFamily="34" charset="0"/>
                        </a:rPr>
                        <a:t>11</a:t>
                      </a:r>
                    </a:p>
                  </a:txBody>
                  <a:tcPr marL="0" marR="0" marT="0" marB="0" anchor="b">
                    <a:lnB w="12700" cap="flat" cmpd="sng" algn="ctr">
                      <a:solidFill>
                        <a:schemeClr val="tx1"/>
                      </a:solidFill>
                      <a:prstDash val="solid"/>
                      <a:round/>
                      <a:headEnd type="none" w="med" len="med"/>
                      <a:tailEnd type="none" w="med" len="med"/>
                    </a:lnB>
                    <a:noFill/>
                  </a:tcPr>
                </a:tc>
                <a:tc>
                  <a:txBody>
                    <a:bodyPr/>
                    <a:lstStyle/>
                    <a:p>
                      <a:pPr algn="r" rtl="0" fontAlgn="ctr"/>
                      <a:r>
                        <a:rPr lang="en-US" sz="1100" b="0" i="0" u="none" strike="noStrike" dirty="0">
                          <a:solidFill>
                            <a:srgbClr val="000000"/>
                          </a:solidFill>
                          <a:latin typeface="Arial Narrow" pitchFamily="34" charset="0"/>
                        </a:rPr>
                        <a:t>$10,103.84</a:t>
                      </a:r>
                    </a:p>
                  </a:txBody>
                  <a:tcPr marL="0" marR="0" marT="0" marB="0" anchor="b">
                    <a:lnB w="12700" cap="flat" cmpd="sng" algn="ctr">
                      <a:solidFill>
                        <a:schemeClr val="tx1"/>
                      </a:solidFill>
                      <a:prstDash val="solid"/>
                      <a:round/>
                      <a:headEnd type="none" w="med" len="med"/>
                      <a:tailEnd type="none" w="med" len="med"/>
                    </a:lnB>
                    <a:noFill/>
                  </a:tcPr>
                </a:tc>
                <a:tc>
                  <a:txBody>
                    <a:bodyPr/>
                    <a:lstStyle/>
                    <a:p>
                      <a:pPr algn="r" rtl="0" fontAlgn="ctr"/>
                      <a:r>
                        <a:rPr lang="en-US" sz="1100" b="0" i="0" u="none" strike="noStrike" dirty="0">
                          <a:solidFill>
                            <a:srgbClr val="000000"/>
                          </a:solidFill>
                          <a:latin typeface="Arial Narrow" pitchFamily="34" charset="0"/>
                        </a:rPr>
                        <a:t>$165.00</a:t>
                      </a:r>
                    </a:p>
                  </a:txBody>
                  <a:tcPr marL="0" marR="0" marT="0" marB="0" anchor="b">
                    <a:lnB w="12700" cap="flat" cmpd="sng" algn="ctr">
                      <a:solidFill>
                        <a:schemeClr val="tx1"/>
                      </a:solidFill>
                      <a:prstDash val="solid"/>
                      <a:round/>
                      <a:headEnd type="none" w="med" len="med"/>
                      <a:tailEnd type="none" w="med" len="med"/>
                    </a:lnB>
                    <a:noFill/>
                  </a:tcPr>
                </a:tc>
                <a:tc>
                  <a:txBody>
                    <a:bodyPr/>
                    <a:lstStyle/>
                    <a:p>
                      <a:pPr algn="r" rtl="0" fontAlgn="ctr"/>
                      <a:r>
                        <a:rPr lang="en-US" sz="1100" b="0" i="0" u="none" strike="noStrike" dirty="0">
                          <a:solidFill>
                            <a:srgbClr val="000000"/>
                          </a:solidFill>
                          <a:latin typeface="Arial Narrow" pitchFamily="34" charset="0"/>
                        </a:rPr>
                        <a:t>$918.53</a:t>
                      </a:r>
                    </a:p>
                  </a:txBody>
                  <a:tcPr marL="0" marR="0" marT="0" marB="0" anchor="b">
                    <a:lnB w="12700" cap="flat" cmpd="sng" algn="ctr">
                      <a:solidFill>
                        <a:schemeClr val="tx1"/>
                      </a:solidFill>
                      <a:prstDash val="solid"/>
                      <a:round/>
                      <a:headEnd type="none" w="med" len="med"/>
                      <a:tailEnd type="none" w="med" len="med"/>
                    </a:lnB>
                    <a:noFill/>
                  </a:tcPr>
                </a:tc>
                <a:tc>
                  <a:txBody>
                    <a:bodyPr/>
                    <a:lstStyle/>
                    <a:p>
                      <a:pPr algn="r" rtl="0" fontAlgn="ctr"/>
                      <a:r>
                        <a:rPr lang="en-US" sz="1100" b="0" i="0" u="none" strike="noStrike" dirty="0">
                          <a:solidFill>
                            <a:srgbClr val="000000"/>
                          </a:solidFill>
                          <a:latin typeface="Arial Narrow" pitchFamily="34" charset="0"/>
                        </a:rPr>
                        <a:t>$15.00</a:t>
                      </a:r>
                    </a:p>
                  </a:txBody>
                  <a:tcPr marL="0" marR="0" marT="0" marB="0" anchor="b">
                    <a:lnB w="12700" cap="flat" cmpd="sng" algn="ctr">
                      <a:solidFill>
                        <a:schemeClr val="tx1"/>
                      </a:solidFill>
                      <a:prstDash val="solid"/>
                      <a:round/>
                      <a:headEnd type="none" w="med" len="med"/>
                      <a:tailEnd type="none" w="med" len="med"/>
                    </a:lnB>
                    <a:noFill/>
                  </a:tcPr>
                </a:tc>
              </a:tr>
              <a:tr h="155774">
                <a:tc>
                  <a:txBody>
                    <a:bodyPr/>
                    <a:lstStyle/>
                    <a:p>
                      <a:pPr algn="l" rtl="0" fontAlgn="ctr"/>
                      <a:r>
                        <a:rPr lang="en-US" sz="1100" b="1" i="0" u="none" strike="noStrike" dirty="0">
                          <a:solidFill>
                            <a:srgbClr val="000000"/>
                          </a:solidFill>
                          <a:latin typeface="Arial Narrow" pitchFamily="34" charset="0"/>
                        </a:rPr>
                        <a:t>Hepatitis Agents</a:t>
                      </a: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ctr"/>
                      <a:endParaRPr lang="en-US" sz="1100" b="1" i="0" u="none" strike="noStrike" dirty="0">
                        <a:solidFill>
                          <a:srgbClr val="000000"/>
                        </a:solidFill>
                        <a:latin typeface="Arial Narrow"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0" fontAlgn="ctr"/>
                      <a:r>
                        <a:rPr lang="en-US" sz="1100" b="1" i="0" u="none" strike="noStrike" dirty="0">
                          <a:solidFill>
                            <a:srgbClr val="000000"/>
                          </a:solidFill>
                          <a:latin typeface="Arial Narrow" pitchFamily="34" charset="0"/>
                        </a:rPr>
                        <a:t>$21,256.24</a:t>
                      </a: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ctr"/>
                      <a:endParaRPr lang="en-US" sz="1100" b="1" i="0" u="none" strike="noStrike" dirty="0">
                        <a:solidFill>
                          <a:srgbClr val="000000"/>
                        </a:solidFill>
                        <a:latin typeface="Arial Narrow"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ctr"/>
                      <a:endParaRPr lang="en-US" sz="1100" b="1" i="0" u="none" strike="noStrike" dirty="0">
                        <a:solidFill>
                          <a:srgbClr val="000000"/>
                        </a:solidFill>
                        <a:latin typeface="Arial Narrow"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ctr"/>
                      <a:endParaRPr lang="en-US" sz="1100" b="1" i="0" u="none" strike="noStrike" dirty="0">
                        <a:solidFill>
                          <a:srgbClr val="000000"/>
                        </a:solidFill>
                        <a:latin typeface="Arial Narrow"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55774">
                <a:tc>
                  <a:txBody>
                    <a:bodyPr/>
                    <a:lstStyle/>
                    <a:p>
                      <a:pPr algn="l" rtl="0" fontAlgn="ctr"/>
                      <a:r>
                        <a:rPr lang="en-US" sz="1100" b="0" i="0" u="none" strike="noStrike" dirty="0">
                          <a:solidFill>
                            <a:srgbClr val="000000"/>
                          </a:solidFill>
                          <a:latin typeface="Arial Narrow" pitchFamily="34" charset="0"/>
                        </a:rPr>
                        <a:t>XELODA</a:t>
                      </a: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0" fontAlgn="ctr"/>
                      <a:r>
                        <a:rPr lang="en-US" sz="1100" b="0" i="0" u="none" strike="noStrike" dirty="0">
                          <a:solidFill>
                            <a:srgbClr val="000000"/>
                          </a:solidFill>
                          <a:latin typeface="Arial Narrow" pitchFamily="34" charset="0"/>
                        </a:rPr>
                        <a:t>6</a:t>
                      </a: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0" fontAlgn="ctr"/>
                      <a:r>
                        <a:rPr lang="en-US" sz="1100" b="0" i="0" u="none" strike="noStrike" dirty="0">
                          <a:solidFill>
                            <a:srgbClr val="000000"/>
                          </a:solidFill>
                          <a:latin typeface="Arial Narrow" pitchFamily="34" charset="0"/>
                        </a:rPr>
                        <a:t>$12,612.72</a:t>
                      </a: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0" fontAlgn="ctr"/>
                      <a:r>
                        <a:rPr lang="en-US" sz="1100" b="0" i="0" u="none" strike="noStrike" dirty="0">
                          <a:solidFill>
                            <a:srgbClr val="000000"/>
                          </a:solidFill>
                          <a:latin typeface="Arial Narrow" pitchFamily="34" charset="0"/>
                        </a:rPr>
                        <a:t>$90.00</a:t>
                      </a: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0" fontAlgn="ctr"/>
                      <a:r>
                        <a:rPr lang="en-US" sz="1100" b="0" i="0" u="none" strike="noStrike" dirty="0">
                          <a:solidFill>
                            <a:srgbClr val="000000"/>
                          </a:solidFill>
                          <a:latin typeface="Arial Narrow" pitchFamily="34" charset="0"/>
                        </a:rPr>
                        <a:t>$2,102.12</a:t>
                      </a: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0" fontAlgn="ctr"/>
                      <a:r>
                        <a:rPr lang="en-US" sz="1100" b="0" i="0" u="none" strike="noStrike" dirty="0">
                          <a:solidFill>
                            <a:srgbClr val="000000"/>
                          </a:solidFill>
                          <a:latin typeface="Arial Narrow" pitchFamily="34" charset="0"/>
                        </a:rPr>
                        <a:t>$15.00</a:t>
                      </a: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55774">
                <a:tc>
                  <a:txBody>
                    <a:bodyPr/>
                    <a:lstStyle/>
                    <a:p>
                      <a:pPr algn="l" rtl="0" fontAlgn="ctr"/>
                      <a:r>
                        <a:rPr lang="en-US" sz="1100" b="1" i="0" u="none" strike="noStrike" dirty="0">
                          <a:solidFill>
                            <a:srgbClr val="000000"/>
                          </a:solidFill>
                          <a:latin typeface="Arial Narrow" pitchFamily="34" charset="0"/>
                        </a:rPr>
                        <a:t>Cancer</a:t>
                      </a: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ctr"/>
                      <a:endParaRPr lang="en-US" sz="1100" b="1" i="0" u="none" strike="noStrike" dirty="0">
                        <a:solidFill>
                          <a:srgbClr val="000000"/>
                        </a:solidFill>
                        <a:latin typeface="Arial Narrow"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0" fontAlgn="ctr"/>
                      <a:r>
                        <a:rPr lang="en-US" sz="1100" b="1" i="0" u="none" strike="noStrike" dirty="0">
                          <a:solidFill>
                            <a:srgbClr val="000000"/>
                          </a:solidFill>
                          <a:latin typeface="Arial Narrow" pitchFamily="34" charset="0"/>
                        </a:rPr>
                        <a:t>$12,612.72</a:t>
                      </a: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ctr"/>
                      <a:endParaRPr lang="en-US" sz="1100" b="1" i="0" u="none" strike="noStrike" dirty="0">
                        <a:solidFill>
                          <a:srgbClr val="000000"/>
                        </a:solidFill>
                        <a:latin typeface="Arial Narrow"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ctr"/>
                      <a:endParaRPr lang="en-US" sz="1100" b="1" i="0" u="none" strike="noStrike" dirty="0">
                        <a:solidFill>
                          <a:srgbClr val="000000"/>
                        </a:solidFill>
                        <a:latin typeface="Arial Narrow"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ctr"/>
                      <a:endParaRPr lang="en-US" sz="1100" b="1" i="0" u="none" strike="noStrike" dirty="0">
                        <a:solidFill>
                          <a:srgbClr val="000000"/>
                        </a:solidFill>
                        <a:latin typeface="Arial Narrow"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55774">
                <a:tc>
                  <a:txBody>
                    <a:bodyPr/>
                    <a:lstStyle/>
                    <a:p>
                      <a:pPr algn="l" rtl="0" fontAlgn="ctr"/>
                      <a:r>
                        <a:rPr lang="en-US" sz="1100" b="0" i="0" u="none" strike="noStrike" dirty="0">
                          <a:solidFill>
                            <a:srgbClr val="000000"/>
                          </a:solidFill>
                          <a:latin typeface="Arial Narrow" pitchFamily="34" charset="0"/>
                        </a:rPr>
                        <a:t>REBIF</a:t>
                      </a: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0" fontAlgn="ctr"/>
                      <a:r>
                        <a:rPr lang="en-US" sz="1100" b="0" i="0" u="none" strike="noStrike" dirty="0">
                          <a:solidFill>
                            <a:srgbClr val="000000"/>
                          </a:solidFill>
                          <a:latin typeface="Arial Narrow" pitchFamily="34" charset="0"/>
                        </a:rPr>
                        <a:t>4</a:t>
                      </a: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0" fontAlgn="ctr"/>
                      <a:r>
                        <a:rPr lang="en-US" sz="1100" b="0" i="0" u="none" strike="noStrike" dirty="0">
                          <a:solidFill>
                            <a:srgbClr val="000000"/>
                          </a:solidFill>
                          <a:latin typeface="Arial Narrow" pitchFamily="34" charset="0"/>
                        </a:rPr>
                        <a:t>$11,218.38</a:t>
                      </a: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0" fontAlgn="ctr"/>
                      <a:r>
                        <a:rPr lang="en-US" sz="1100" b="0" i="0" u="none" strike="noStrike" dirty="0">
                          <a:solidFill>
                            <a:srgbClr val="000000"/>
                          </a:solidFill>
                          <a:latin typeface="Arial Narrow" pitchFamily="34" charset="0"/>
                        </a:rPr>
                        <a:t>$60.00</a:t>
                      </a: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0" fontAlgn="ctr"/>
                      <a:r>
                        <a:rPr lang="en-US" sz="1100" b="0" i="0" u="none" strike="noStrike" dirty="0">
                          <a:solidFill>
                            <a:srgbClr val="000000"/>
                          </a:solidFill>
                          <a:latin typeface="Arial Narrow" pitchFamily="34" charset="0"/>
                        </a:rPr>
                        <a:t>$2,804.60</a:t>
                      </a: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0" fontAlgn="ctr"/>
                      <a:r>
                        <a:rPr lang="en-US" sz="1100" b="0" i="0" u="none" strike="noStrike" dirty="0">
                          <a:solidFill>
                            <a:srgbClr val="000000"/>
                          </a:solidFill>
                          <a:latin typeface="Arial Narrow" pitchFamily="34" charset="0"/>
                        </a:rPr>
                        <a:t>$15.00</a:t>
                      </a: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55774">
                <a:tc>
                  <a:txBody>
                    <a:bodyPr/>
                    <a:lstStyle/>
                    <a:p>
                      <a:pPr algn="l" rtl="0" fontAlgn="ctr"/>
                      <a:r>
                        <a:rPr lang="en-US" sz="1100" b="1" i="0" u="none" strike="noStrike" dirty="0">
                          <a:solidFill>
                            <a:srgbClr val="000000"/>
                          </a:solidFill>
                          <a:latin typeface="Arial Narrow" pitchFamily="34" charset="0"/>
                        </a:rPr>
                        <a:t>Multiple Sclerosis</a:t>
                      </a: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ctr"/>
                      <a:endParaRPr lang="en-US" sz="1100" b="1" i="0" u="none" strike="noStrike" dirty="0">
                        <a:solidFill>
                          <a:srgbClr val="000000"/>
                        </a:solidFill>
                        <a:latin typeface="Arial Narrow"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0" fontAlgn="ctr"/>
                      <a:r>
                        <a:rPr lang="en-US" sz="1100" b="1" i="0" u="none" strike="noStrike" dirty="0">
                          <a:solidFill>
                            <a:srgbClr val="000000"/>
                          </a:solidFill>
                          <a:latin typeface="Arial Narrow" pitchFamily="34" charset="0"/>
                        </a:rPr>
                        <a:t>$11,218.38</a:t>
                      </a: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ctr"/>
                      <a:endParaRPr lang="en-US" sz="1100" b="1" i="0" u="none" strike="noStrike" dirty="0">
                        <a:solidFill>
                          <a:srgbClr val="000000"/>
                        </a:solidFill>
                        <a:latin typeface="Arial Narrow"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ctr"/>
                      <a:endParaRPr lang="en-US" sz="1100" b="1" i="0" u="none" strike="noStrike" dirty="0">
                        <a:solidFill>
                          <a:srgbClr val="000000"/>
                        </a:solidFill>
                        <a:latin typeface="Arial Narrow"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ctr"/>
                      <a:endParaRPr lang="en-US" sz="1100" b="1" i="0" u="none" strike="noStrike" dirty="0">
                        <a:solidFill>
                          <a:srgbClr val="000000"/>
                        </a:solidFill>
                        <a:latin typeface="Arial Narrow"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55774">
                <a:tc>
                  <a:txBody>
                    <a:bodyPr/>
                    <a:lstStyle/>
                    <a:p>
                      <a:pPr algn="l" rtl="0" fontAlgn="ctr"/>
                      <a:r>
                        <a:rPr lang="en-US" sz="1100" b="0" i="0" u="none" strike="noStrike" dirty="0">
                          <a:solidFill>
                            <a:srgbClr val="000000"/>
                          </a:solidFill>
                          <a:latin typeface="Arial Narrow" pitchFamily="34" charset="0"/>
                        </a:rPr>
                        <a:t>SYNVISC ONE</a:t>
                      </a:r>
                    </a:p>
                  </a:txBody>
                  <a:tcPr marL="0" marR="0" marT="0" marB="0" anchor="b">
                    <a:lnT w="12700" cap="flat" cmpd="sng" algn="ctr">
                      <a:solidFill>
                        <a:schemeClr val="tx1"/>
                      </a:solidFill>
                      <a:prstDash val="solid"/>
                      <a:round/>
                      <a:headEnd type="none" w="med" len="med"/>
                      <a:tailEnd type="none" w="med" len="med"/>
                    </a:lnT>
                    <a:noFill/>
                  </a:tcPr>
                </a:tc>
                <a:tc>
                  <a:txBody>
                    <a:bodyPr/>
                    <a:lstStyle/>
                    <a:p>
                      <a:pPr algn="r" rtl="0" fontAlgn="ctr"/>
                      <a:r>
                        <a:rPr lang="en-US" sz="1100" b="0" i="0" u="none" strike="noStrike" dirty="0">
                          <a:solidFill>
                            <a:srgbClr val="000000"/>
                          </a:solidFill>
                          <a:latin typeface="Arial Narrow" pitchFamily="34" charset="0"/>
                        </a:rPr>
                        <a:t>3</a:t>
                      </a:r>
                    </a:p>
                  </a:txBody>
                  <a:tcPr marL="0" marR="0" marT="0" marB="0" anchor="b">
                    <a:lnT w="12700" cap="flat" cmpd="sng" algn="ctr">
                      <a:solidFill>
                        <a:schemeClr val="tx1"/>
                      </a:solidFill>
                      <a:prstDash val="solid"/>
                      <a:round/>
                      <a:headEnd type="none" w="med" len="med"/>
                      <a:tailEnd type="none" w="med" len="med"/>
                    </a:lnT>
                    <a:noFill/>
                  </a:tcPr>
                </a:tc>
                <a:tc>
                  <a:txBody>
                    <a:bodyPr/>
                    <a:lstStyle/>
                    <a:p>
                      <a:pPr algn="r" rtl="0" fontAlgn="ctr"/>
                      <a:r>
                        <a:rPr lang="en-US" sz="1100" b="0" i="0" u="none" strike="noStrike" dirty="0">
                          <a:solidFill>
                            <a:srgbClr val="000000"/>
                          </a:solidFill>
                          <a:latin typeface="Arial Narrow" pitchFamily="34" charset="0"/>
                        </a:rPr>
                        <a:t>$2,471.85</a:t>
                      </a:r>
                    </a:p>
                  </a:txBody>
                  <a:tcPr marL="0" marR="0" marT="0" marB="0" anchor="b">
                    <a:lnT w="12700" cap="flat" cmpd="sng" algn="ctr">
                      <a:solidFill>
                        <a:schemeClr val="tx1"/>
                      </a:solidFill>
                      <a:prstDash val="solid"/>
                      <a:round/>
                      <a:headEnd type="none" w="med" len="med"/>
                      <a:tailEnd type="none" w="med" len="med"/>
                    </a:lnT>
                    <a:noFill/>
                  </a:tcPr>
                </a:tc>
                <a:tc>
                  <a:txBody>
                    <a:bodyPr/>
                    <a:lstStyle/>
                    <a:p>
                      <a:pPr algn="r" rtl="0" fontAlgn="ctr"/>
                      <a:r>
                        <a:rPr lang="en-US" sz="1100" b="0" i="0" u="none" strike="noStrike" dirty="0">
                          <a:solidFill>
                            <a:srgbClr val="000000"/>
                          </a:solidFill>
                          <a:latin typeface="Arial Narrow" pitchFamily="34" charset="0"/>
                        </a:rPr>
                        <a:t>$45.00</a:t>
                      </a:r>
                    </a:p>
                  </a:txBody>
                  <a:tcPr marL="0" marR="0" marT="0" marB="0" anchor="b">
                    <a:lnT w="12700" cap="flat" cmpd="sng" algn="ctr">
                      <a:solidFill>
                        <a:schemeClr val="tx1"/>
                      </a:solidFill>
                      <a:prstDash val="solid"/>
                      <a:round/>
                      <a:headEnd type="none" w="med" len="med"/>
                      <a:tailEnd type="none" w="med" len="med"/>
                    </a:lnT>
                    <a:noFill/>
                  </a:tcPr>
                </a:tc>
                <a:tc>
                  <a:txBody>
                    <a:bodyPr/>
                    <a:lstStyle/>
                    <a:p>
                      <a:pPr algn="r" rtl="0" fontAlgn="ctr"/>
                      <a:r>
                        <a:rPr lang="en-US" sz="1100" b="0" i="0" u="none" strike="noStrike" dirty="0">
                          <a:solidFill>
                            <a:srgbClr val="000000"/>
                          </a:solidFill>
                          <a:latin typeface="Arial Narrow" pitchFamily="34" charset="0"/>
                        </a:rPr>
                        <a:t>$823.95</a:t>
                      </a:r>
                    </a:p>
                  </a:txBody>
                  <a:tcPr marL="0" marR="0" marT="0" marB="0" anchor="b">
                    <a:lnT w="12700" cap="flat" cmpd="sng" algn="ctr">
                      <a:solidFill>
                        <a:schemeClr val="tx1"/>
                      </a:solidFill>
                      <a:prstDash val="solid"/>
                      <a:round/>
                      <a:headEnd type="none" w="med" len="med"/>
                      <a:tailEnd type="none" w="med" len="med"/>
                    </a:lnT>
                    <a:noFill/>
                  </a:tcPr>
                </a:tc>
                <a:tc>
                  <a:txBody>
                    <a:bodyPr/>
                    <a:lstStyle/>
                    <a:p>
                      <a:pPr algn="r" rtl="0" fontAlgn="ctr"/>
                      <a:r>
                        <a:rPr lang="en-US" sz="1100" b="0" i="0" u="none" strike="noStrike" dirty="0">
                          <a:solidFill>
                            <a:srgbClr val="000000"/>
                          </a:solidFill>
                          <a:latin typeface="Arial Narrow" pitchFamily="34" charset="0"/>
                        </a:rPr>
                        <a:t>$15.00</a:t>
                      </a:r>
                    </a:p>
                  </a:txBody>
                  <a:tcPr marL="0" marR="0" marT="0" marB="0" anchor="b">
                    <a:lnT w="12700" cap="flat" cmpd="sng" algn="ctr">
                      <a:solidFill>
                        <a:schemeClr val="tx1"/>
                      </a:solidFill>
                      <a:prstDash val="solid"/>
                      <a:round/>
                      <a:headEnd type="none" w="med" len="med"/>
                      <a:tailEnd type="none" w="med" len="med"/>
                    </a:lnT>
                    <a:noFill/>
                  </a:tcPr>
                </a:tc>
              </a:tr>
              <a:tr h="155774">
                <a:tc>
                  <a:txBody>
                    <a:bodyPr/>
                    <a:lstStyle/>
                    <a:p>
                      <a:pPr algn="l" rtl="0" fontAlgn="ctr"/>
                      <a:r>
                        <a:rPr lang="en-US" sz="1100" b="0" i="0" u="none" strike="noStrike" dirty="0">
                          <a:solidFill>
                            <a:srgbClr val="000000"/>
                          </a:solidFill>
                          <a:latin typeface="Arial Narrow" pitchFamily="34" charset="0"/>
                        </a:rPr>
                        <a:t>SYNVISC</a:t>
                      </a:r>
                    </a:p>
                  </a:txBody>
                  <a:tcPr marL="0" marR="0" marT="0" marB="0" anchor="b">
                    <a:lnB w="12700" cap="flat" cmpd="sng" algn="ctr">
                      <a:solidFill>
                        <a:schemeClr val="tx1"/>
                      </a:solidFill>
                      <a:prstDash val="solid"/>
                      <a:round/>
                      <a:headEnd type="none" w="med" len="med"/>
                      <a:tailEnd type="none" w="med" len="med"/>
                    </a:lnB>
                    <a:noFill/>
                  </a:tcPr>
                </a:tc>
                <a:tc>
                  <a:txBody>
                    <a:bodyPr/>
                    <a:lstStyle/>
                    <a:p>
                      <a:pPr algn="r" rtl="0" fontAlgn="ctr"/>
                      <a:r>
                        <a:rPr lang="en-US" sz="1100" b="0" i="0" u="none" strike="noStrike" dirty="0">
                          <a:solidFill>
                            <a:srgbClr val="000000"/>
                          </a:solidFill>
                          <a:latin typeface="Arial Narrow" pitchFamily="34" charset="0"/>
                        </a:rPr>
                        <a:t>2</a:t>
                      </a:r>
                    </a:p>
                  </a:txBody>
                  <a:tcPr marL="0" marR="0" marT="0" marB="0" anchor="b">
                    <a:lnB w="12700" cap="flat" cmpd="sng" algn="ctr">
                      <a:solidFill>
                        <a:schemeClr val="tx1"/>
                      </a:solidFill>
                      <a:prstDash val="solid"/>
                      <a:round/>
                      <a:headEnd type="none" w="med" len="med"/>
                      <a:tailEnd type="none" w="med" len="med"/>
                    </a:lnB>
                    <a:noFill/>
                  </a:tcPr>
                </a:tc>
                <a:tc>
                  <a:txBody>
                    <a:bodyPr/>
                    <a:lstStyle/>
                    <a:p>
                      <a:pPr algn="r" rtl="0" fontAlgn="ctr"/>
                      <a:r>
                        <a:rPr lang="en-US" sz="1100" b="0" i="0" u="none" strike="noStrike" dirty="0">
                          <a:solidFill>
                            <a:srgbClr val="000000"/>
                          </a:solidFill>
                          <a:latin typeface="Arial Narrow" pitchFamily="34" charset="0"/>
                        </a:rPr>
                        <a:t>$1,866.30</a:t>
                      </a:r>
                    </a:p>
                  </a:txBody>
                  <a:tcPr marL="0" marR="0" marT="0" marB="0" anchor="b">
                    <a:lnB w="12700" cap="flat" cmpd="sng" algn="ctr">
                      <a:solidFill>
                        <a:schemeClr val="tx1"/>
                      </a:solidFill>
                      <a:prstDash val="solid"/>
                      <a:round/>
                      <a:headEnd type="none" w="med" len="med"/>
                      <a:tailEnd type="none" w="med" len="med"/>
                    </a:lnB>
                    <a:noFill/>
                  </a:tcPr>
                </a:tc>
                <a:tc>
                  <a:txBody>
                    <a:bodyPr/>
                    <a:lstStyle/>
                    <a:p>
                      <a:pPr algn="r" rtl="0" fontAlgn="ctr"/>
                      <a:r>
                        <a:rPr lang="en-US" sz="1100" b="0" i="0" u="none" strike="noStrike" dirty="0">
                          <a:solidFill>
                            <a:srgbClr val="000000"/>
                          </a:solidFill>
                          <a:latin typeface="Arial Narrow" pitchFamily="34" charset="0"/>
                        </a:rPr>
                        <a:t>$30.00</a:t>
                      </a:r>
                    </a:p>
                  </a:txBody>
                  <a:tcPr marL="0" marR="0" marT="0" marB="0" anchor="b">
                    <a:lnB w="12700" cap="flat" cmpd="sng" algn="ctr">
                      <a:solidFill>
                        <a:schemeClr val="tx1"/>
                      </a:solidFill>
                      <a:prstDash val="solid"/>
                      <a:round/>
                      <a:headEnd type="none" w="med" len="med"/>
                      <a:tailEnd type="none" w="med" len="med"/>
                    </a:lnB>
                    <a:noFill/>
                  </a:tcPr>
                </a:tc>
                <a:tc>
                  <a:txBody>
                    <a:bodyPr/>
                    <a:lstStyle/>
                    <a:p>
                      <a:pPr algn="r" rtl="0" fontAlgn="ctr"/>
                      <a:r>
                        <a:rPr lang="en-US" sz="1100" b="0" i="0" u="none" strike="noStrike" dirty="0">
                          <a:solidFill>
                            <a:srgbClr val="000000"/>
                          </a:solidFill>
                          <a:latin typeface="Arial Narrow" pitchFamily="34" charset="0"/>
                        </a:rPr>
                        <a:t>$933.15</a:t>
                      </a:r>
                    </a:p>
                  </a:txBody>
                  <a:tcPr marL="0" marR="0" marT="0" marB="0" anchor="b">
                    <a:lnB w="12700" cap="flat" cmpd="sng" algn="ctr">
                      <a:solidFill>
                        <a:schemeClr val="tx1"/>
                      </a:solidFill>
                      <a:prstDash val="solid"/>
                      <a:round/>
                      <a:headEnd type="none" w="med" len="med"/>
                      <a:tailEnd type="none" w="med" len="med"/>
                    </a:lnB>
                    <a:noFill/>
                  </a:tcPr>
                </a:tc>
                <a:tc>
                  <a:txBody>
                    <a:bodyPr/>
                    <a:lstStyle/>
                    <a:p>
                      <a:pPr algn="r" rtl="0" fontAlgn="ctr"/>
                      <a:r>
                        <a:rPr lang="en-US" sz="1100" b="0" i="0" u="none" strike="noStrike" dirty="0">
                          <a:solidFill>
                            <a:srgbClr val="000000"/>
                          </a:solidFill>
                          <a:latin typeface="Arial Narrow" pitchFamily="34" charset="0"/>
                        </a:rPr>
                        <a:t>$15.00</a:t>
                      </a:r>
                    </a:p>
                  </a:txBody>
                  <a:tcPr marL="0" marR="0" marT="0" marB="0" anchor="b">
                    <a:lnB w="12700" cap="flat" cmpd="sng" algn="ctr">
                      <a:solidFill>
                        <a:schemeClr val="tx1"/>
                      </a:solidFill>
                      <a:prstDash val="solid"/>
                      <a:round/>
                      <a:headEnd type="none" w="med" len="med"/>
                      <a:tailEnd type="none" w="med" len="med"/>
                    </a:lnB>
                    <a:noFill/>
                  </a:tcPr>
                </a:tc>
              </a:tr>
              <a:tr h="155774">
                <a:tc>
                  <a:txBody>
                    <a:bodyPr/>
                    <a:lstStyle/>
                    <a:p>
                      <a:pPr algn="l" rtl="0" fontAlgn="ctr"/>
                      <a:r>
                        <a:rPr lang="en-US" sz="1100" b="1" i="0" u="none" strike="noStrike" dirty="0">
                          <a:solidFill>
                            <a:srgbClr val="000000"/>
                          </a:solidFill>
                          <a:latin typeface="Arial Narrow" pitchFamily="34" charset="0"/>
                        </a:rPr>
                        <a:t>Pain Management</a:t>
                      </a: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ctr"/>
                      <a:endParaRPr lang="en-US" sz="1100" b="1" i="0" u="none" strike="noStrike" dirty="0">
                        <a:solidFill>
                          <a:srgbClr val="000000"/>
                        </a:solidFill>
                        <a:latin typeface="Arial Narrow"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0" fontAlgn="ctr"/>
                      <a:r>
                        <a:rPr lang="en-US" sz="1100" b="1" i="0" u="none" strike="noStrike" dirty="0">
                          <a:solidFill>
                            <a:srgbClr val="000000"/>
                          </a:solidFill>
                          <a:latin typeface="Arial Narrow" pitchFamily="34" charset="0"/>
                        </a:rPr>
                        <a:t>$4,338.15</a:t>
                      </a: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ctr"/>
                      <a:endParaRPr lang="en-US" sz="1100" b="1" i="0" u="none" strike="noStrike" dirty="0">
                        <a:solidFill>
                          <a:srgbClr val="000000"/>
                        </a:solidFill>
                        <a:latin typeface="Arial Narrow"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ctr"/>
                      <a:endParaRPr lang="en-US" sz="1100" b="1" i="0" u="none" strike="noStrike" dirty="0">
                        <a:solidFill>
                          <a:srgbClr val="000000"/>
                        </a:solidFill>
                        <a:latin typeface="Arial Narrow"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ctr"/>
                      <a:endParaRPr lang="en-US" sz="1100" b="1" i="0" u="none" strike="noStrike" dirty="0">
                        <a:solidFill>
                          <a:srgbClr val="000000"/>
                        </a:solidFill>
                        <a:latin typeface="Arial Narrow"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55774">
                <a:tc>
                  <a:txBody>
                    <a:bodyPr/>
                    <a:lstStyle/>
                    <a:p>
                      <a:pPr algn="l" rtl="0" fontAlgn="ctr"/>
                      <a:r>
                        <a:rPr lang="en-US" sz="1100" b="0" i="0" u="none" strike="noStrike" dirty="0">
                          <a:solidFill>
                            <a:srgbClr val="000000"/>
                          </a:solidFill>
                          <a:latin typeface="Arial Narrow" pitchFamily="34" charset="0"/>
                        </a:rPr>
                        <a:t>ONDANSETRON ODT</a:t>
                      </a:r>
                    </a:p>
                  </a:txBody>
                  <a:tcPr marL="0" marR="0" marT="0" marB="0" anchor="b">
                    <a:lnT w="12700" cap="flat" cmpd="sng" algn="ctr">
                      <a:solidFill>
                        <a:schemeClr val="tx1"/>
                      </a:solidFill>
                      <a:prstDash val="solid"/>
                      <a:round/>
                      <a:headEnd type="none" w="med" len="med"/>
                      <a:tailEnd type="none" w="med" len="med"/>
                    </a:lnT>
                    <a:noFill/>
                  </a:tcPr>
                </a:tc>
                <a:tc>
                  <a:txBody>
                    <a:bodyPr/>
                    <a:lstStyle/>
                    <a:p>
                      <a:pPr algn="r" rtl="0" fontAlgn="ctr"/>
                      <a:r>
                        <a:rPr lang="en-US" sz="1100" b="0" i="0" u="none" strike="noStrike" dirty="0">
                          <a:solidFill>
                            <a:srgbClr val="000000"/>
                          </a:solidFill>
                          <a:latin typeface="Arial Narrow" pitchFamily="34" charset="0"/>
                        </a:rPr>
                        <a:t>7</a:t>
                      </a:r>
                    </a:p>
                  </a:txBody>
                  <a:tcPr marL="0" marR="0" marT="0" marB="0" anchor="b">
                    <a:lnT w="12700" cap="flat" cmpd="sng" algn="ctr">
                      <a:solidFill>
                        <a:schemeClr val="tx1"/>
                      </a:solidFill>
                      <a:prstDash val="solid"/>
                      <a:round/>
                      <a:headEnd type="none" w="med" len="med"/>
                      <a:tailEnd type="none" w="med" len="med"/>
                    </a:lnT>
                    <a:noFill/>
                  </a:tcPr>
                </a:tc>
                <a:tc>
                  <a:txBody>
                    <a:bodyPr/>
                    <a:lstStyle/>
                    <a:p>
                      <a:pPr algn="r" rtl="0" fontAlgn="ctr"/>
                      <a:r>
                        <a:rPr lang="en-US" sz="1100" b="0" i="0" u="none" strike="noStrike" dirty="0">
                          <a:solidFill>
                            <a:srgbClr val="000000"/>
                          </a:solidFill>
                          <a:latin typeface="Arial Narrow" pitchFamily="34" charset="0"/>
                        </a:rPr>
                        <a:t>$960.07</a:t>
                      </a:r>
                    </a:p>
                  </a:txBody>
                  <a:tcPr marL="0" marR="0" marT="0" marB="0" anchor="b">
                    <a:lnT w="12700" cap="flat" cmpd="sng" algn="ctr">
                      <a:solidFill>
                        <a:schemeClr val="tx1"/>
                      </a:solidFill>
                      <a:prstDash val="solid"/>
                      <a:round/>
                      <a:headEnd type="none" w="med" len="med"/>
                      <a:tailEnd type="none" w="med" len="med"/>
                    </a:lnT>
                    <a:noFill/>
                  </a:tcPr>
                </a:tc>
                <a:tc>
                  <a:txBody>
                    <a:bodyPr/>
                    <a:lstStyle/>
                    <a:p>
                      <a:pPr algn="r" rtl="0" fontAlgn="ctr"/>
                      <a:r>
                        <a:rPr lang="en-US" sz="1100" b="0" i="0" u="none" strike="noStrike" dirty="0">
                          <a:solidFill>
                            <a:srgbClr val="000000"/>
                          </a:solidFill>
                          <a:latin typeface="Arial Narrow" pitchFamily="34" charset="0"/>
                        </a:rPr>
                        <a:t>$70.00</a:t>
                      </a:r>
                    </a:p>
                  </a:txBody>
                  <a:tcPr marL="0" marR="0" marT="0" marB="0" anchor="b">
                    <a:lnT w="12700" cap="flat" cmpd="sng" algn="ctr">
                      <a:solidFill>
                        <a:schemeClr val="tx1"/>
                      </a:solidFill>
                      <a:prstDash val="solid"/>
                      <a:round/>
                      <a:headEnd type="none" w="med" len="med"/>
                      <a:tailEnd type="none" w="med" len="med"/>
                    </a:lnT>
                    <a:noFill/>
                  </a:tcPr>
                </a:tc>
                <a:tc>
                  <a:txBody>
                    <a:bodyPr/>
                    <a:lstStyle/>
                    <a:p>
                      <a:pPr algn="r" rtl="0" fontAlgn="ctr"/>
                      <a:r>
                        <a:rPr lang="en-US" sz="1100" b="0" i="0" u="none" strike="noStrike" dirty="0">
                          <a:solidFill>
                            <a:srgbClr val="000000"/>
                          </a:solidFill>
                          <a:latin typeface="Arial Narrow" pitchFamily="34" charset="0"/>
                        </a:rPr>
                        <a:t>$137.15</a:t>
                      </a:r>
                    </a:p>
                  </a:txBody>
                  <a:tcPr marL="0" marR="0" marT="0" marB="0" anchor="b">
                    <a:lnT w="12700" cap="flat" cmpd="sng" algn="ctr">
                      <a:solidFill>
                        <a:schemeClr val="tx1"/>
                      </a:solidFill>
                      <a:prstDash val="solid"/>
                      <a:round/>
                      <a:headEnd type="none" w="med" len="med"/>
                      <a:tailEnd type="none" w="med" len="med"/>
                    </a:lnT>
                    <a:noFill/>
                  </a:tcPr>
                </a:tc>
                <a:tc>
                  <a:txBody>
                    <a:bodyPr/>
                    <a:lstStyle/>
                    <a:p>
                      <a:pPr algn="r" rtl="0" fontAlgn="ctr"/>
                      <a:r>
                        <a:rPr lang="en-US" sz="1100" b="0" i="0" u="none" strike="noStrike" dirty="0">
                          <a:solidFill>
                            <a:srgbClr val="000000"/>
                          </a:solidFill>
                          <a:latin typeface="Arial Narrow" pitchFamily="34" charset="0"/>
                        </a:rPr>
                        <a:t>$10.00</a:t>
                      </a:r>
                    </a:p>
                  </a:txBody>
                  <a:tcPr marL="0" marR="0" marT="0" marB="0" anchor="b">
                    <a:lnT w="12700" cap="flat" cmpd="sng" algn="ctr">
                      <a:solidFill>
                        <a:schemeClr val="tx1"/>
                      </a:solidFill>
                      <a:prstDash val="solid"/>
                      <a:round/>
                      <a:headEnd type="none" w="med" len="med"/>
                      <a:tailEnd type="none" w="med" len="med"/>
                    </a:lnT>
                    <a:noFill/>
                  </a:tcPr>
                </a:tc>
              </a:tr>
              <a:tr h="155774">
                <a:tc>
                  <a:txBody>
                    <a:bodyPr/>
                    <a:lstStyle/>
                    <a:p>
                      <a:pPr algn="l" rtl="0" fontAlgn="ctr"/>
                      <a:r>
                        <a:rPr lang="en-US" sz="1100" b="0" i="0" u="none" strike="noStrike" dirty="0">
                          <a:solidFill>
                            <a:srgbClr val="000000"/>
                          </a:solidFill>
                          <a:latin typeface="Arial Narrow" pitchFamily="34" charset="0"/>
                        </a:rPr>
                        <a:t>ONDANSETRON HCL</a:t>
                      </a:r>
                    </a:p>
                  </a:txBody>
                  <a:tcPr marL="0" marR="0" marT="0" marB="0" anchor="b">
                    <a:lnB w="12700" cap="flat" cmpd="sng" algn="ctr">
                      <a:solidFill>
                        <a:schemeClr val="tx1"/>
                      </a:solidFill>
                      <a:prstDash val="solid"/>
                      <a:round/>
                      <a:headEnd type="none" w="med" len="med"/>
                      <a:tailEnd type="none" w="med" len="med"/>
                    </a:lnB>
                    <a:noFill/>
                  </a:tcPr>
                </a:tc>
                <a:tc>
                  <a:txBody>
                    <a:bodyPr/>
                    <a:lstStyle/>
                    <a:p>
                      <a:pPr algn="r" rtl="0" fontAlgn="ctr"/>
                      <a:r>
                        <a:rPr lang="en-US" sz="1100" b="0" i="0" u="none" strike="noStrike" dirty="0">
                          <a:solidFill>
                            <a:srgbClr val="000000"/>
                          </a:solidFill>
                          <a:latin typeface="Arial Narrow" pitchFamily="34" charset="0"/>
                        </a:rPr>
                        <a:t>10</a:t>
                      </a:r>
                    </a:p>
                  </a:txBody>
                  <a:tcPr marL="0" marR="0" marT="0" marB="0" anchor="b">
                    <a:lnB w="12700" cap="flat" cmpd="sng" algn="ctr">
                      <a:solidFill>
                        <a:schemeClr val="tx1"/>
                      </a:solidFill>
                      <a:prstDash val="solid"/>
                      <a:round/>
                      <a:headEnd type="none" w="med" len="med"/>
                      <a:tailEnd type="none" w="med" len="med"/>
                    </a:lnB>
                    <a:noFill/>
                  </a:tcPr>
                </a:tc>
                <a:tc>
                  <a:txBody>
                    <a:bodyPr/>
                    <a:lstStyle/>
                    <a:p>
                      <a:pPr algn="r" rtl="0" fontAlgn="ctr"/>
                      <a:r>
                        <a:rPr lang="en-US" sz="1100" b="0" i="0" u="none" strike="noStrike" dirty="0">
                          <a:solidFill>
                            <a:srgbClr val="000000"/>
                          </a:solidFill>
                          <a:latin typeface="Arial Narrow" pitchFamily="34" charset="0"/>
                        </a:rPr>
                        <a:t>$765.60</a:t>
                      </a:r>
                    </a:p>
                  </a:txBody>
                  <a:tcPr marL="0" marR="0" marT="0" marB="0" anchor="b">
                    <a:lnB w="12700" cap="flat" cmpd="sng" algn="ctr">
                      <a:solidFill>
                        <a:schemeClr val="tx1"/>
                      </a:solidFill>
                      <a:prstDash val="solid"/>
                      <a:round/>
                      <a:headEnd type="none" w="med" len="med"/>
                      <a:tailEnd type="none" w="med" len="med"/>
                    </a:lnB>
                    <a:noFill/>
                  </a:tcPr>
                </a:tc>
                <a:tc>
                  <a:txBody>
                    <a:bodyPr/>
                    <a:lstStyle/>
                    <a:p>
                      <a:pPr algn="r" rtl="0" fontAlgn="ctr"/>
                      <a:r>
                        <a:rPr lang="en-US" sz="1100" b="0" i="0" u="none" strike="noStrike" dirty="0">
                          <a:solidFill>
                            <a:srgbClr val="000000"/>
                          </a:solidFill>
                          <a:latin typeface="Arial Narrow" pitchFamily="34" charset="0"/>
                        </a:rPr>
                        <a:t>$95.75</a:t>
                      </a:r>
                    </a:p>
                  </a:txBody>
                  <a:tcPr marL="0" marR="0" marT="0" marB="0" anchor="b">
                    <a:lnB w="12700" cap="flat" cmpd="sng" algn="ctr">
                      <a:solidFill>
                        <a:schemeClr val="tx1"/>
                      </a:solidFill>
                      <a:prstDash val="solid"/>
                      <a:round/>
                      <a:headEnd type="none" w="med" len="med"/>
                      <a:tailEnd type="none" w="med" len="med"/>
                    </a:lnB>
                    <a:noFill/>
                  </a:tcPr>
                </a:tc>
                <a:tc>
                  <a:txBody>
                    <a:bodyPr/>
                    <a:lstStyle/>
                    <a:p>
                      <a:pPr algn="r" rtl="0" fontAlgn="ctr"/>
                      <a:r>
                        <a:rPr lang="en-US" sz="1100" b="0" i="0" u="none" strike="noStrike" dirty="0">
                          <a:solidFill>
                            <a:srgbClr val="000000"/>
                          </a:solidFill>
                          <a:latin typeface="Arial Narrow" pitchFamily="34" charset="0"/>
                        </a:rPr>
                        <a:t>$76.56</a:t>
                      </a:r>
                    </a:p>
                  </a:txBody>
                  <a:tcPr marL="0" marR="0" marT="0" marB="0" anchor="b">
                    <a:lnB w="12700" cap="flat" cmpd="sng" algn="ctr">
                      <a:solidFill>
                        <a:schemeClr val="tx1"/>
                      </a:solidFill>
                      <a:prstDash val="solid"/>
                      <a:round/>
                      <a:headEnd type="none" w="med" len="med"/>
                      <a:tailEnd type="none" w="med" len="med"/>
                    </a:lnB>
                    <a:noFill/>
                  </a:tcPr>
                </a:tc>
                <a:tc>
                  <a:txBody>
                    <a:bodyPr/>
                    <a:lstStyle/>
                    <a:p>
                      <a:pPr algn="r" rtl="0" fontAlgn="ctr"/>
                      <a:r>
                        <a:rPr lang="en-US" sz="1100" b="0" i="0" u="none" strike="noStrike" dirty="0">
                          <a:solidFill>
                            <a:srgbClr val="000000"/>
                          </a:solidFill>
                          <a:latin typeface="Arial Narrow" pitchFamily="34" charset="0"/>
                        </a:rPr>
                        <a:t>$9.58</a:t>
                      </a:r>
                    </a:p>
                  </a:txBody>
                  <a:tcPr marL="0" marR="0" marT="0" marB="0" anchor="b">
                    <a:lnB w="12700" cap="flat" cmpd="sng" algn="ctr">
                      <a:solidFill>
                        <a:schemeClr val="tx1"/>
                      </a:solidFill>
                      <a:prstDash val="solid"/>
                      <a:round/>
                      <a:headEnd type="none" w="med" len="med"/>
                      <a:tailEnd type="none" w="med" len="med"/>
                    </a:lnB>
                    <a:noFill/>
                  </a:tcPr>
                </a:tc>
              </a:tr>
              <a:tr h="202068">
                <a:tc>
                  <a:txBody>
                    <a:bodyPr/>
                    <a:lstStyle/>
                    <a:p>
                      <a:pPr algn="l" rtl="0" fontAlgn="ctr"/>
                      <a:r>
                        <a:rPr lang="en-US" sz="1100" b="1" i="0" u="none" strike="noStrike" dirty="0">
                          <a:solidFill>
                            <a:srgbClr val="000000"/>
                          </a:solidFill>
                          <a:latin typeface="Arial Narrow" pitchFamily="34" charset="0"/>
                        </a:rPr>
                        <a:t>Other GI Diseases/Disorders</a:t>
                      </a: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ctr"/>
                      <a:endParaRPr lang="en-US" sz="1100" b="1" i="0" u="none" strike="noStrike" dirty="0">
                        <a:solidFill>
                          <a:srgbClr val="000000"/>
                        </a:solidFill>
                        <a:latin typeface="Arial Narrow"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0" fontAlgn="ctr"/>
                      <a:r>
                        <a:rPr lang="en-US" sz="1100" b="1" i="0" u="none" strike="noStrike" dirty="0">
                          <a:solidFill>
                            <a:srgbClr val="000000"/>
                          </a:solidFill>
                          <a:latin typeface="Arial Narrow" pitchFamily="34" charset="0"/>
                        </a:rPr>
                        <a:t>$1,725.67</a:t>
                      </a: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ctr"/>
                      <a:endParaRPr lang="en-US" sz="1100" b="1" i="0" u="none" strike="noStrike" dirty="0">
                        <a:solidFill>
                          <a:srgbClr val="000000"/>
                        </a:solidFill>
                        <a:latin typeface="Arial Narrow"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ctr"/>
                      <a:endParaRPr lang="en-US" sz="1100" b="1" i="0" u="none" strike="noStrike" dirty="0">
                        <a:solidFill>
                          <a:srgbClr val="000000"/>
                        </a:solidFill>
                        <a:latin typeface="Arial Narrow"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ctr"/>
                      <a:endParaRPr lang="en-US" sz="1100" b="1" i="0" u="none" strike="noStrike" dirty="0">
                        <a:solidFill>
                          <a:srgbClr val="000000"/>
                        </a:solidFill>
                        <a:latin typeface="Arial Narrow"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02068">
                <a:tc>
                  <a:txBody>
                    <a:bodyPr/>
                    <a:lstStyle/>
                    <a:p>
                      <a:pPr algn="l" rtl="0" fontAlgn="ctr"/>
                      <a:r>
                        <a:rPr lang="en-US" sz="1100" b="0" i="0" u="none" strike="noStrike" dirty="0">
                          <a:solidFill>
                            <a:srgbClr val="000000"/>
                          </a:solidFill>
                          <a:latin typeface="Arial Narrow" pitchFamily="34" charset="0"/>
                        </a:rPr>
                        <a:t>ENOXAPARIN SODIUM</a:t>
                      </a: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0" fontAlgn="ctr"/>
                      <a:r>
                        <a:rPr lang="en-US" sz="1100" b="0" i="0" u="none" strike="noStrike" dirty="0">
                          <a:solidFill>
                            <a:srgbClr val="000000"/>
                          </a:solidFill>
                          <a:latin typeface="Arial Narrow" pitchFamily="34" charset="0"/>
                        </a:rPr>
                        <a:t>2</a:t>
                      </a: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0" fontAlgn="ctr"/>
                      <a:r>
                        <a:rPr lang="en-US" sz="1100" b="0" i="0" u="none" strike="noStrike" dirty="0">
                          <a:solidFill>
                            <a:srgbClr val="000000"/>
                          </a:solidFill>
                          <a:latin typeface="Arial Narrow" pitchFamily="34" charset="0"/>
                        </a:rPr>
                        <a:t>$1,214.58</a:t>
                      </a: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0" fontAlgn="ctr"/>
                      <a:r>
                        <a:rPr lang="en-US" sz="1100" b="0" i="0" u="none" strike="noStrike" dirty="0">
                          <a:solidFill>
                            <a:srgbClr val="000000"/>
                          </a:solidFill>
                          <a:latin typeface="Arial Narrow" pitchFamily="34" charset="0"/>
                        </a:rPr>
                        <a:t>$20.00</a:t>
                      </a: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0" fontAlgn="ctr"/>
                      <a:r>
                        <a:rPr lang="en-US" sz="1100" b="0" i="0" u="none" strike="noStrike" dirty="0">
                          <a:solidFill>
                            <a:srgbClr val="000000"/>
                          </a:solidFill>
                          <a:latin typeface="Arial Narrow" pitchFamily="34" charset="0"/>
                        </a:rPr>
                        <a:t>$607.29</a:t>
                      </a: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0" fontAlgn="ctr"/>
                      <a:r>
                        <a:rPr lang="en-US" sz="1100" b="0" i="0" u="none" strike="noStrike" dirty="0">
                          <a:solidFill>
                            <a:srgbClr val="000000"/>
                          </a:solidFill>
                          <a:latin typeface="Arial Narrow" pitchFamily="34" charset="0"/>
                        </a:rPr>
                        <a:t>$10.00</a:t>
                      </a: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202068">
                <a:tc>
                  <a:txBody>
                    <a:bodyPr/>
                    <a:lstStyle/>
                    <a:p>
                      <a:pPr algn="l" rtl="0" fontAlgn="ctr"/>
                      <a:r>
                        <a:rPr lang="en-US" sz="1100" b="1" i="0" u="none" strike="noStrike" dirty="0">
                          <a:solidFill>
                            <a:srgbClr val="000000"/>
                          </a:solidFill>
                          <a:latin typeface="Arial Narrow" pitchFamily="34" charset="0"/>
                        </a:rPr>
                        <a:t>Hematologic Diseases/Disorders</a:t>
                      </a: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ctr"/>
                      <a:endParaRPr lang="en-US" sz="1100" b="1" i="0" u="none" strike="noStrike" dirty="0">
                        <a:solidFill>
                          <a:srgbClr val="000000"/>
                        </a:solidFill>
                        <a:latin typeface="Arial Narrow"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0" fontAlgn="ctr"/>
                      <a:r>
                        <a:rPr lang="en-US" sz="1100" b="1" i="0" u="none" strike="noStrike" dirty="0">
                          <a:solidFill>
                            <a:srgbClr val="000000"/>
                          </a:solidFill>
                          <a:latin typeface="Arial Narrow" pitchFamily="34" charset="0"/>
                        </a:rPr>
                        <a:t>$1,214.58</a:t>
                      </a: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ctr"/>
                      <a:endParaRPr lang="en-US" sz="1100" b="1" i="0" u="none" strike="noStrike" dirty="0">
                        <a:solidFill>
                          <a:srgbClr val="000000"/>
                        </a:solidFill>
                        <a:latin typeface="Arial Narrow"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ctr"/>
                      <a:endParaRPr lang="en-US" sz="1100" b="1" i="0" u="none" strike="noStrike" dirty="0">
                        <a:solidFill>
                          <a:srgbClr val="000000"/>
                        </a:solidFill>
                        <a:latin typeface="Arial Narrow"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ctr"/>
                      <a:endParaRPr lang="en-US" sz="1100" b="1" i="0" u="none" strike="noStrike" dirty="0">
                        <a:solidFill>
                          <a:srgbClr val="000000"/>
                        </a:solidFill>
                        <a:latin typeface="Arial Narrow"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55774">
                <a:tc>
                  <a:txBody>
                    <a:bodyPr/>
                    <a:lstStyle/>
                    <a:p>
                      <a:pPr algn="r" rtl="0" fontAlgn="ctr"/>
                      <a:r>
                        <a:rPr lang="en-US" sz="1100" b="1" i="0" u="none" strike="noStrike" dirty="0">
                          <a:solidFill>
                            <a:srgbClr val="000000"/>
                          </a:solidFill>
                          <a:latin typeface="Arial Narrow" pitchFamily="34" charset="0"/>
                        </a:rPr>
                        <a:t>Total Net Claims</a:t>
                      </a: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0" fontAlgn="ctr"/>
                      <a:r>
                        <a:rPr lang="en-US" sz="1100" b="1" i="0" u="none" strike="noStrike" dirty="0">
                          <a:solidFill>
                            <a:srgbClr val="000000"/>
                          </a:solidFill>
                          <a:latin typeface="Arial Narrow" pitchFamily="34" charset="0"/>
                        </a:rPr>
                        <a:t>87</a:t>
                      </a: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rtl="0" fontAlgn="ctr"/>
                      <a:r>
                        <a:rPr lang="en-US" sz="1100" b="1" i="0" u="none" strike="noStrike" dirty="0">
                          <a:solidFill>
                            <a:srgbClr val="000000"/>
                          </a:solidFill>
                          <a:latin typeface="Arial Narrow" pitchFamily="34" charset="0"/>
                        </a:rPr>
                        <a:t>$169,682.61</a:t>
                      </a: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ctr"/>
                      <a:endParaRPr lang="en-US" sz="1100" b="1" i="0" u="none" strike="noStrike" dirty="0">
                        <a:solidFill>
                          <a:srgbClr val="000000"/>
                        </a:solidFill>
                        <a:latin typeface="Arial Narrow"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ctr"/>
                      <a:endParaRPr lang="en-US" sz="1100" b="1" i="0" u="none" strike="noStrike" dirty="0">
                        <a:solidFill>
                          <a:srgbClr val="000000"/>
                        </a:solidFill>
                        <a:latin typeface="Arial Narrow"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rtl="0" fontAlgn="ctr"/>
                      <a:endParaRPr lang="en-US" sz="1100" b="1" i="0" u="none" strike="noStrike" dirty="0">
                        <a:solidFill>
                          <a:srgbClr val="000000"/>
                        </a:solidFill>
                        <a:latin typeface="Arial Narrow" pitchFamily="34" charset="0"/>
                      </a:endParaRPr>
                    </a:p>
                  </a:txBody>
                  <a:tcPr marL="0" marR="0" marT="0"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p:cNvSpPr>
            <a:spLocks noGrp="1"/>
          </p:cNvSpPr>
          <p:nvPr>
            <p:ph type="ctrTitle"/>
          </p:nvPr>
        </p:nvSpPr>
        <p:spPr>
          <a:xfrm>
            <a:off x="2286000" y="2133600"/>
            <a:ext cx="6858000" cy="1470025"/>
          </a:xfrm>
        </p:spPr>
        <p:txBody>
          <a:bodyPr>
            <a:normAutofit/>
          </a:bodyPr>
          <a:lstStyle/>
          <a:p>
            <a:pPr algn="ctr"/>
            <a:r>
              <a:rPr lang="en-US" sz="2800" dirty="0" smtClean="0">
                <a:solidFill>
                  <a:schemeClr val="tx2"/>
                </a:solidFill>
                <a:ea typeface="+mn-ea"/>
              </a:rPr>
              <a:t>2. Executive Summaries</a:t>
            </a:r>
            <a:endParaRPr lang="en-US" sz="2800" dirty="0">
              <a:solidFill>
                <a:schemeClr val="tx2"/>
              </a:solidFill>
              <a:ea typeface="+mn-ea"/>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type="title"/>
          </p:nvPr>
        </p:nvSpPr>
        <p:spPr/>
        <p:txBody>
          <a:bodyPr>
            <a:normAutofit/>
          </a:bodyPr>
          <a:lstStyle/>
          <a:p>
            <a:pPr algn="l" eaLnBrk="1" hangingPunct="1"/>
            <a:r>
              <a:rPr lang="en-US" dirty="0" smtClean="0"/>
              <a:t>2011 </a:t>
            </a:r>
            <a:r>
              <a:rPr lang="en-US" dirty="0" smtClean="0"/>
              <a:t>Quarterly Executive </a:t>
            </a:r>
            <a:r>
              <a:rPr lang="en-US" dirty="0" smtClean="0"/>
              <a:t>Summary</a:t>
            </a:r>
            <a:endParaRPr lang="en-US" dirty="0" smtClean="0"/>
          </a:p>
        </p:txBody>
      </p:sp>
      <p:graphicFrame>
        <p:nvGraphicFramePr>
          <p:cNvPr id="6" name="Table 5"/>
          <p:cNvGraphicFramePr>
            <a:graphicFrameLocks noGrp="1"/>
          </p:cNvGraphicFramePr>
          <p:nvPr/>
        </p:nvGraphicFramePr>
        <p:xfrm>
          <a:off x="228600" y="1219189"/>
          <a:ext cx="8610600" cy="5181610"/>
        </p:xfrm>
        <a:graphic>
          <a:graphicData uri="http://schemas.openxmlformats.org/drawingml/2006/table">
            <a:tbl>
              <a:tblPr/>
              <a:tblGrid>
                <a:gridCol w="2309926"/>
                <a:gridCol w="1267878"/>
                <a:gridCol w="1109797"/>
                <a:gridCol w="1171090"/>
                <a:gridCol w="1213034"/>
                <a:gridCol w="1538875"/>
              </a:tblGrid>
              <a:tr h="94263">
                <a:tc>
                  <a:txBody>
                    <a:bodyPr/>
                    <a:lstStyle/>
                    <a:p>
                      <a:pPr algn="ctr" rtl="0" fontAlgn="t"/>
                      <a:endParaRPr lang="en-US" sz="600" b="1" i="0" u="none" strike="noStrike" dirty="0">
                        <a:solidFill>
                          <a:srgbClr val="000000"/>
                        </a:solidFill>
                        <a:latin typeface="Arial Narrow" pitchFamily="34" charset="0"/>
                      </a:endParaRPr>
                    </a:p>
                  </a:txBody>
                  <a:tcPr marL="0" marR="0" marT="0" marB="0">
                    <a:lnL>
                      <a:noFill/>
                    </a:lnL>
                    <a:lnR>
                      <a:noFill/>
                    </a:lnR>
                    <a:lnT>
                      <a:noFill/>
                    </a:lnT>
                    <a:lnB w="6350" cap="flat" cmpd="sng" algn="ctr">
                      <a:solidFill>
                        <a:srgbClr val="D3D3D3"/>
                      </a:solidFill>
                      <a:prstDash val="solid"/>
                      <a:round/>
                      <a:headEnd type="none" w="med" len="med"/>
                      <a:tailEnd type="none" w="med" len="med"/>
                    </a:lnB>
                  </a:tcPr>
                </a:tc>
                <a:tc>
                  <a:txBody>
                    <a:bodyPr/>
                    <a:lstStyle/>
                    <a:p>
                      <a:pPr algn="ctr" rtl="0" fontAlgn="t"/>
                      <a:r>
                        <a:rPr lang="en-US" sz="600" b="1" i="0" u="none" strike="noStrike" dirty="0">
                          <a:solidFill>
                            <a:srgbClr val="000000"/>
                          </a:solidFill>
                          <a:latin typeface="Arial Narrow" pitchFamily="34" charset="0"/>
                        </a:rPr>
                        <a:t>Q1 2011</a:t>
                      </a:r>
                    </a:p>
                  </a:txBody>
                  <a:tcPr marL="0" marR="0" marT="0" marB="0">
                    <a:lnL>
                      <a:noFill/>
                    </a:lnL>
                    <a:lnR>
                      <a:noFill/>
                    </a:lnR>
                    <a:lnT>
                      <a:noFill/>
                    </a:lnT>
                    <a:lnB>
                      <a:noFill/>
                    </a:lnB>
                  </a:tcPr>
                </a:tc>
                <a:tc>
                  <a:txBody>
                    <a:bodyPr/>
                    <a:lstStyle/>
                    <a:p>
                      <a:pPr algn="ctr" rtl="0" fontAlgn="t"/>
                      <a:r>
                        <a:rPr lang="en-US" sz="600" b="1" i="0" u="none" strike="noStrike" dirty="0">
                          <a:solidFill>
                            <a:srgbClr val="000000"/>
                          </a:solidFill>
                          <a:latin typeface="Arial Narrow" pitchFamily="34" charset="0"/>
                        </a:rPr>
                        <a:t>Q2 2011</a:t>
                      </a:r>
                    </a:p>
                  </a:txBody>
                  <a:tcPr marL="0" marR="0" marT="0" marB="0">
                    <a:lnL>
                      <a:noFill/>
                    </a:lnL>
                    <a:lnR>
                      <a:noFill/>
                    </a:lnR>
                    <a:lnT>
                      <a:noFill/>
                    </a:lnT>
                    <a:lnB>
                      <a:noFill/>
                    </a:lnB>
                  </a:tcPr>
                </a:tc>
                <a:tc>
                  <a:txBody>
                    <a:bodyPr/>
                    <a:lstStyle/>
                    <a:p>
                      <a:pPr algn="ctr" rtl="0" fontAlgn="t"/>
                      <a:r>
                        <a:rPr lang="en-US" sz="600" b="1" i="0" u="none" strike="noStrike" dirty="0">
                          <a:solidFill>
                            <a:srgbClr val="000000"/>
                          </a:solidFill>
                          <a:latin typeface="Arial Narrow" pitchFamily="34" charset="0"/>
                        </a:rPr>
                        <a:t>Q3 2011</a:t>
                      </a:r>
                    </a:p>
                  </a:txBody>
                  <a:tcPr marL="0" marR="0" marT="0" marB="0">
                    <a:lnL>
                      <a:noFill/>
                    </a:lnL>
                    <a:lnR>
                      <a:noFill/>
                    </a:lnR>
                    <a:lnT>
                      <a:noFill/>
                    </a:lnT>
                    <a:lnB>
                      <a:noFill/>
                    </a:lnB>
                  </a:tcPr>
                </a:tc>
                <a:tc>
                  <a:txBody>
                    <a:bodyPr/>
                    <a:lstStyle/>
                    <a:p>
                      <a:pPr algn="ctr" rtl="0" fontAlgn="t"/>
                      <a:r>
                        <a:rPr lang="en-US" sz="600" b="1" i="0" u="none" strike="noStrike" dirty="0">
                          <a:solidFill>
                            <a:srgbClr val="000000"/>
                          </a:solidFill>
                          <a:latin typeface="Arial Narrow" pitchFamily="34" charset="0"/>
                        </a:rPr>
                        <a:t>Q4 2011</a:t>
                      </a:r>
                    </a:p>
                  </a:txBody>
                  <a:tcPr marL="0" marR="0" marT="0" marB="0">
                    <a:lnL>
                      <a:noFill/>
                    </a:lnL>
                    <a:lnR>
                      <a:noFill/>
                    </a:lnR>
                    <a:lnT>
                      <a:noFill/>
                    </a:lnT>
                    <a:lnB>
                      <a:noFill/>
                    </a:lnB>
                  </a:tcPr>
                </a:tc>
                <a:tc>
                  <a:txBody>
                    <a:bodyPr/>
                    <a:lstStyle/>
                    <a:p>
                      <a:pPr algn="ctr" rtl="0" fontAlgn="t"/>
                      <a:r>
                        <a:rPr lang="en-US" sz="600" b="1" i="0" u="none" strike="noStrike" dirty="0">
                          <a:solidFill>
                            <a:srgbClr val="000000"/>
                          </a:solidFill>
                          <a:latin typeface="Arial Narrow" pitchFamily="34" charset="0"/>
                        </a:rPr>
                        <a:t>Rolling Total for 4 Quarters</a:t>
                      </a:r>
                    </a:p>
                  </a:txBody>
                  <a:tcPr marL="0" marR="0" marT="0" marB="0">
                    <a:lnL>
                      <a:noFill/>
                    </a:lnL>
                    <a:lnR>
                      <a:noFill/>
                    </a:lnR>
                    <a:lnT>
                      <a:noFill/>
                    </a:lnT>
                    <a:lnB>
                      <a:noFill/>
                    </a:lnB>
                  </a:tcPr>
                </a:tc>
              </a:tr>
              <a:tr h="94263">
                <a:tc>
                  <a:txBody>
                    <a:bodyPr/>
                    <a:lstStyle/>
                    <a:p>
                      <a:pPr algn="l" rtl="0" fontAlgn="ctr"/>
                      <a:r>
                        <a:rPr lang="en-US" sz="600" b="1" i="0" u="none" strike="noStrike" dirty="0">
                          <a:solidFill>
                            <a:srgbClr val="FFFFFF"/>
                          </a:solidFill>
                          <a:latin typeface="Arial Narrow" pitchFamily="34" charset="0"/>
                        </a:rPr>
                        <a:t>Membership Summary</a:t>
                      </a:r>
                    </a:p>
                  </a:txBody>
                  <a:tcPr marL="0" marR="0" marT="0" marB="0" anchor="ctr">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600" b="1" i="0" u="none" strike="noStrike" dirty="0">
                          <a:solidFill>
                            <a:srgbClr val="FFFFFF"/>
                          </a:solidFill>
                          <a:latin typeface="Arial Narrow" pitchFamily="34" charset="0"/>
                        </a:rPr>
                        <a:t> </a:t>
                      </a:r>
                    </a:p>
                  </a:txBody>
                  <a:tcPr marL="0" marR="0" marT="0" marB="0">
                    <a:lnL w="6350" cap="flat" cmpd="sng" algn="ctr">
                      <a:solidFill>
                        <a:srgbClr val="D3D3D3"/>
                      </a:solidFill>
                      <a:prstDash val="solid"/>
                      <a:round/>
                      <a:headEnd type="none" w="med" len="med"/>
                      <a:tailEnd type="none" w="med" len="med"/>
                    </a:lnL>
                    <a:lnR>
                      <a:noFill/>
                    </a:lnR>
                    <a:lnT>
                      <a:noFill/>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600" b="1" i="0" u="none" strike="noStrike" dirty="0">
                          <a:solidFill>
                            <a:srgbClr val="FFFFFF"/>
                          </a:solidFill>
                          <a:latin typeface="Arial Narrow" pitchFamily="34" charset="0"/>
                        </a:rPr>
                        <a:t> </a:t>
                      </a:r>
                    </a:p>
                  </a:txBody>
                  <a:tcPr marL="0" marR="0" marT="0" marB="0">
                    <a:lnL>
                      <a:noFill/>
                    </a:lnL>
                    <a:lnR>
                      <a:noFill/>
                    </a:lnR>
                    <a:lnT>
                      <a:noFill/>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600" b="1" i="0" u="none" strike="noStrike" dirty="0">
                          <a:solidFill>
                            <a:srgbClr val="FFFFFF"/>
                          </a:solidFill>
                          <a:latin typeface="Arial Narrow" pitchFamily="34" charset="0"/>
                        </a:rPr>
                        <a:t> </a:t>
                      </a:r>
                    </a:p>
                  </a:txBody>
                  <a:tcPr marL="0" marR="0" marT="0" marB="0">
                    <a:lnL>
                      <a:noFill/>
                    </a:lnL>
                    <a:lnR>
                      <a:noFill/>
                    </a:lnR>
                    <a:lnT>
                      <a:noFill/>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600" b="1" i="0" u="none" strike="noStrike" dirty="0">
                          <a:solidFill>
                            <a:srgbClr val="FFFFFF"/>
                          </a:solidFill>
                          <a:latin typeface="Arial Narrow" pitchFamily="34" charset="0"/>
                        </a:rPr>
                        <a:t> </a:t>
                      </a:r>
                    </a:p>
                  </a:txBody>
                  <a:tcPr marL="0" marR="0" marT="0" marB="0">
                    <a:lnL>
                      <a:noFill/>
                    </a:lnL>
                    <a:lnR>
                      <a:noFill/>
                    </a:lnR>
                    <a:lnT>
                      <a:noFill/>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600" b="1" i="0" u="none" strike="noStrike" dirty="0">
                          <a:solidFill>
                            <a:srgbClr val="FFFFFF"/>
                          </a:solidFill>
                          <a:latin typeface="Arial Narrow" pitchFamily="34" charset="0"/>
                        </a:rPr>
                        <a:t> </a:t>
                      </a:r>
                    </a:p>
                  </a:txBody>
                  <a:tcPr marL="0" marR="0" marT="0" marB="0">
                    <a:lnL>
                      <a:noFill/>
                    </a:lnL>
                    <a:lnR>
                      <a:noFill/>
                    </a:lnR>
                    <a:lnT>
                      <a:noFill/>
                    </a:lnT>
                    <a:lnB w="6350" cap="flat" cmpd="sng" algn="ctr">
                      <a:solidFill>
                        <a:srgbClr val="D3D3D3"/>
                      </a:solidFill>
                      <a:prstDash val="solid"/>
                      <a:round/>
                      <a:headEnd type="none" w="med" len="med"/>
                      <a:tailEnd type="none" w="med" len="med"/>
                    </a:lnB>
                    <a:solidFill>
                      <a:srgbClr val="00008B"/>
                    </a:solidFill>
                  </a:tcPr>
                </a:tc>
              </a:tr>
              <a:tr h="94263">
                <a:tc>
                  <a:txBody>
                    <a:bodyPr/>
                    <a:lstStyle/>
                    <a:p>
                      <a:pPr algn="l" rtl="0" fontAlgn="t"/>
                      <a:r>
                        <a:rPr lang="en-US" sz="600" b="0" i="0" u="none" strike="noStrike" dirty="0">
                          <a:solidFill>
                            <a:srgbClr val="000000"/>
                          </a:solidFill>
                          <a:latin typeface="Arial Narrow" pitchFamily="34" charset="0"/>
                        </a:rPr>
                        <a:t>Member Count</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1,319</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1,302</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1,274</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1,317</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1" i="0" u="none" strike="noStrike" dirty="0">
                          <a:solidFill>
                            <a:srgbClr val="000000"/>
                          </a:solidFill>
                          <a:latin typeface="Arial Narrow" pitchFamily="34" charset="0"/>
                        </a:rPr>
                        <a:t>1,303</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94263">
                <a:tc>
                  <a:txBody>
                    <a:bodyPr/>
                    <a:lstStyle/>
                    <a:p>
                      <a:pPr algn="l" rtl="0" fontAlgn="t"/>
                      <a:r>
                        <a:rPr lang="en-US" sz="600" b="0" i="0" u="none" strike="noStrike" dirty="0">
                          <a:solidFill>
                            <a:srgbClr val="000000"/>
                          </a:solidFill>
                          <a:latin typeface="Arial Narrow" pitchFamily="34" charset="0"/>
                        </a:rPr>
                        <a:t>Utilizing Member Count</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380</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387</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370</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388</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1" i="0" u="none" strike="noStrike" dirty="0">
                          <a:solidFill>
                            <a:srgbClr val="000000"/>
                          </a:solidFill>
                          <a:latin typeface="Arial Narrow" pitchFamily="34" charset="0"/>
                        </a:rPr>
                        <a:t>381</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94263">
                <a:tc>
                  <a:txBody>
                    <a:bodyPr/>
                    <a:lstStyle/>
                    <a:p>
                      <a:pPr algn="l" rtl="0" fontAlgn="t"/>
                      <a:r>
                        <a:rPr lang="en-US" sz="600" b="0" i="0" u="none" strike="noStrike" dirty="0">
                          <a:solidFill>
                            <a:srgbClr val="000000"/>
                          </a:solidFill>
                          <a:latin typeface="Arial Narrow" pitchFamily="34" charset="0"/>
                        </a:rPr>
                        <a:t>Percent Utilizing</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28.8%</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29.7%</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29.0%</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29.5%</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1" i="0" u="none" strike="noStrike" dirty="0">
                          <a:solidFill>
                            <a:srgbClr val="000000"/>
                          </a:solidFill>
                          <a:latin typeface="Arial Narrow" pitchFamily="34" charset="0"/>
                        </a:rPr>
                        <a:t>29.3%</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94263">
                <a:tc>
                  <a:txBody>
                    <a:bodyPr/>
                    <a:lstStyle/>
                    <a:p>
                      <a:pPr algn="l" rtl="0" fontAlgn="ctr"/>
                      <a:r>
                        <a:rPr lang="en-US" sz="600" b="1" i="0" u="none" strike="noStrike" dirty="0">
                          <a:solidFill>
                            <a:srgbClr val="FFFFFF"/>
                          </a:solidFill>
                          <a:latin typeface="Arial Narrow" pitchFamily="34" charset="0"/>
                        </a:rPr>
                        <a:t>Claim Summary</a:t>
                      </a:r>
                    </a:p>
                  </a:txBody>
                  <a:tcPr marL="0" marR="0" marT="0" marB="0" anchor="ctr">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600" b="1" i="0" u="none" strike="noStrike" dirty="0">
                          <a:solidFill>
                            <a:srgbClr val="FFFFFF"/>
                          </a:solidFill>
                          <a:latin typeface="Arial Narrow" pitchFamily="34" charset="0"/>
                        </a:rPr>
                        <a:t> </a:t>
                      </a:r>
                    </a:p>
                  </a:txBody>
                  <a:tcPr marL="0" marR="0" marT="0" marB="0">
                    <a:lnL w="6350" cap="flat" cmpd="sng" algn="ctr">
                      <a:solidFill>
                        <a:srgbClr val="D3D3D3"/>
                      </a:solidFill>
                      <a:prstDash val="solid"/>
                      <a:round/>
                      <a:headEnd type="none" w="med" len="med"/>
                      <a:tailEnd type="none" w="med" len="med"/>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600" b="1" i="0" u="none" strike="noStrike" dirty="0">
                          <a:solidFill>
                            <a:srgbClr val="FFFFFF"/>
                          </a:solidFill>
                          <a:latin typeface="Arial Narrow" pitchFamily="34" charset="0"/>
                        </a:rPr>
                        <a:t> </a:t>
                      </a:r>
                    </a:p>
                  </a:txBody>
                  <a:tcPr marL="0" marR="0" marT="0" marB="0">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600" b="1" i="0" u="none" strike="noStrike" dirty="0">
                          <a:solidFill>
                            <a:srgbClr val="FFFFFF"/>
                          </a:solidFill>
                          <a:latin typeface="Arial Narrow" pitchFamily="34" charset="0"/>
                        </a:rPr>
                        <a:t> </a:t>
                      </a:r>
                    </a:p>
                  </a:txBody>
                  <a:tcPr marL="0" marR="0" marT="0" marB="0">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600" b="1" i="0" u="none" strike="noStrike" dirty="0">
                          <a:solidFill>
                            <a:srgbClr val="FFFFFF"/>
                          </a:solidFill>
                          <a:latin typeface="Arial Narrow" pitchFamily="34" charset="0"/>
                        </a:rPr>
                        <a:t> </a:t>
                      </a:r>
                    </a:p>
                  </a:txBody>
                  <a:tcPr marL="0" marR="0" marT="0" marB="0">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600" b="1" i="0" u="none" strike="noStrike" dirty="0">
                          <a:solidFill>
                            <a:srgbClr val="FFFFFF"/>
                          </a:solidFill>
                          <a:latin typeface="Arial Narrow" pitchFamily="34" charset="0"/>
                        </a:rPr>
                        <a:t> </a:t>
                      </a:r>
                    </a:p>
                  </a:txBody>
                  <a:tcPr marL="0" marR="0" marT="0" marB="0">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r>
              <a:tr h="94263">
                <a:tc>
                  <a:txBody>
                    <a:bodyPr/>
                    <a:lstStyle/>
                    <a:p>
                      <a:pPr algn="l" rtl="0" fontAlgn="t"/>
                      <a:r>
                        <a:rPr lang="en-US" sz="600" b="0" i="0" u="none" strike="noStrike" dirty="0">
                          <a:solidFill>
                            <a:srgbClr val="000000"/>
                          </a:solidFill>
                          <a:latin typeface="Arial Narrow" pitchFamily="34" charset="0"/>
                        </a:rPr>
                        <a:t>Net Claims (Mail/Retail)</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2,798</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2,890</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2,683</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2,808</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1" i="0" u="none" strike="noStrike" dirty="0">
                          <a:solidFill>
                            <a:srgbClr val="000000"/>
                          </a:solidFill>
                          <a:latin typeface="Arial Narrow" pitchFamily="34" charset="0"/>
                        </a:rPr>
                        <a:t>11,179</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94263">
                <a:tc>
                  <a:txBody>
                    <a:bodyPr/>
                    <a:lstStyle/>
                    <a:p>
                      <a:pPr algn="l" rtl="0" fontAlgn="t"/>
                      <a:r>
                        <a:rPr lang="en-US" sz="600" b="0" i="0" u="none" strike="noStrike" dirty="0">
                          <a:solidFill>
                            <a:srgbClr val="000000"/>
                          </a:solidFill>
                          <a:latin typeface="Arial Narrow" pitchFamily="34" charset="0"/>
                        </a:rPr>
                        <a:t>Claims per Elig Member per Quarter</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2.12</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2.22</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2.11</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2.13</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1" i="0" u="none" strike="noStrike" dirty="0">
                          <a:solidFill>
                            <a:srgbClr val="000000"/>
                          </a:solidFill>
                          <a:latin typeface="Arial Narrow" pitchFamily="34" charset="0"/>
                        </a:rPr>
                        <a:t>2.14</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94263">
                <a:tc>
                  <a:txBody>
                    <a:bodyPr/>
                    <a:lstStyle/>
                    <a:p>
                      <a:pPr algn="l" rtl="0" fontAlgn="t"/>
                      <a:r>
                        <a:rPr lang="en-US" sz="600" b="0" i="0" u="none" strike="noStrike" dirty="0">
                          <a:solidFill>
                            <a:srgbClr val="000000"/>
                          </a:solidFill>
                          <a:latin typeface="Arial Narrow" pitchFamily="34" charset="0"/>
                        </a:rPr>
                        <a:t>Total Claims for Brand</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985</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997</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941</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914</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1" i="0" u="none" strike="noStrike" dirty="0">
                          <a:solidFill>
                            <a:srgbClr val="000000"/>
                          </a:solidFill>
                          <a:latin typeface="Arial Narrow" pitchFamily="34" charset="0"/>
                        </a:rPr>
                        <a:t>3,837</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94263">
                <a:tc>
                  <a:txBody>
                    <a:bodyPr/>
                    <a:lstStyle/>
                    <a:p>
                      <a:pPr algn="l" rtl="0" fontAlgn="t"/>
                      <a:r>
                        <a:rPr lang="en-US" sz="600" b="0" i="0" u="none" strike="noStrike" dirty="0">
                          <a:solidFill>
                            <a:srgbClr val="000000"/>
                          </a:solidFill>
                          <a:latin typeface="Arial Narrow" pitchFamily="34" charset="0"/>
                        </a:rPr>
                        <a:t>Total Claims for Generic</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1,754</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1,834</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1,688</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1,813</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1" i="0" u="none" strike="noStrike" dirty="0">
                          <a:solidFill>
                            <a:srgbClr val="000000"/>
                          </a:solidFill>
                          <a:latin typeface="Arial Narrow" pitchFamily="34" charset="0"/>
                        </a:rPr>
                        <a:t>7,089</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94263">
                <a:tc>
                  <a:txBody>
                    <a:bodyPr/>
                    <a:lstStyle/>
                    <a:p>
                      <a:pPr algn="l" rtl="0" fontAlgn="t"/>
                      <a:r>
                        <a:rPr lang="en-US" sz="600" b="0" i="0" u="none" strike="noStrike" dirty="0">
                          <a:solidFill>
                            <a:srgbClr val="000000"/>
                          </a:solidFill>
                          <a:latin typeface="Arial Narrow" pitchFamily="34" charset="0"/>
                        </a:rPr>
                        <a:t>Total Claims for Brand w/Gen Equiv</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59</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59</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54</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81</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1" i="0" u="none" strike="noStrike" dirty="0">
                          <a:solidFill>
                            <a:srgbClr val="000000"/>
                          </a:solidFill>
                          <a:latin typeface="Arial Narrow" pitchFamily="34" charset="0"/>
                        </a:rPr>
                        <a:t>253</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94263">
                <a:tc>
                  <a:txBody>
                    <a:bodyPr/>
                    <a:lstStyle/>
                    <a:p>
                      <a:pPr algn="l" rtl="0" fontAlgn="t"/>
                      <a:r>
                        <a:rPr lang="en-US" sz="600" b="0" i="0" u="none" strike="noStrike" dirty="0">
                          <a:solidFill>
                            <a:srgbClr val="000000"/>
                          </a:solidFill>
                          <a:latin typeface="Arial Narrow" pitchFamily="34" charset="0"/>
                        </a:rPr>
                        <a:t>Generic % of Total Claims</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62.7%</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63.5%</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62.9%</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64.6%</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1" i="0" u="none" strike="noStrike" dirty="0">
                          <a:solidFill>
                            <a:srgbClr val="000000"/>
                          </a:solidFill>
                          <a:latin typeface="Arial Narrow" pitchFamily="34" charset="0"/>
                        </a:rPr>
                        <a:t>63.4%</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94263">
                <a:tc>
                  <a:txBody>
                    <a:bodyPr/>
                    <a:lstStyle/>
                    <a:p>
                      <a:pPr algn="l" rtl="0" fontAlgn="t"/>
                      <a:r>
                        <a:rPr lang="en-US" sz="600" b="0" i="0" u="none" strike="noStrike" dirty="0">
                          <a:solidFill>
                            <a:srgbClr val="000000"/>
                          </a:solidFill>
                          <a:latin typeface="Arial Narrow" pitchFamily="34" charset="0"/>
                        </a:rPr>
                        <a:t>Mail Order Claims</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57</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62</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58</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65</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1" i="0" u="none" strike="noStrike" dirty="0">
                          <a:solidFill>
                            <a:srgbClr val="000000"/>
                          </a:solidFill>
                          <a:latin typeface="Arial Narrow" pitchFamily="34" charset="0"/>
                        </a:rPr>
                        <a:t>242</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94263">
                <a:tc>
                  <a:txBody>
                    <a:bodyPr/>
                    <a:lstStyle/>
                    <a:p>
                      <a:pPr algn="l" rtl="0" fontAlgn="t"/>
                      <a:r>
                        <a:rPr lang="en-US" sz="600" b="0" i="0" u="none" strike="noStrike" dirty="0">
                          <a:solidFill>
                            <a:srgbClr val="000000"/>
                          </a:solidFill>
                          <a:latin typeface="Arial Narrow" pitchFamily="34" charset="0"/>
                        </a:rPr>
                        <a:t>Mail Order % of Total Claims</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2.0%</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2.1%</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2.2%</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2.3%</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1" i="0" u="none" strike="noStrike" dirty="0">
                          <a:solidFill>
                            <a:srgbClr val="000000"/>
                          </a:solidFill>
                          <a:latin typeface="Arial Narrow" pitchFamily="34" charset="0"/>
                        </a:rPr>
                        <a:t>2.2%</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94263">
                <a:tc>
                  <a:txBody>
                    <a:bodyPr/>
                    <a:lstStyle/>
                    <a:p>
                      <a:pPr algn="l" rtl="0" fontAlgn="ctr"/>
                      <a:r>
                        <a:rPr lang="en-US" sz="600" b="1" i="0" u="none" strike="noStrike" dirty="0">
                          <a:solidFill>
                            <a:srgbClr val="FFFFFF"/>
                          </a:solidFill>
                          <a:latin typeface="Arial Narrow" pitchFamily="34" charset="0"/>
                        </a:rPr>
                        <a:t>Claims Cost Summary</a:t>
                      </a:r>
                    </a:p>
                  </a:txBody>
                  <a:tcPr marL="0" marR="0" marT="0" marB="0" anchor="ctr">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600" b="1" i="0" u="none" strike="noStrike" dirty="0">
                          <a:solidFill>
                            <a:srgbClr val="FFFFFF"/>
                          </a:solidFill>
                          <a:latin typeface="Arial Narrow" pitchFamily="34" charset="0"/>
                        </a:rPr>
                        <a:t> </a:t>
                      </a:r>
                    </a:p>
                  </a:txBody>
                  <a:tcPr marL="0" marR="0" marT="0" marB="0">
                    <a:lnL w="6350" cap="flat" cmpd="sng" algn="ctr">
                      <a:solidFill>
                        <a:srgbClr val="D3D3D3"/>
                      </a:solidFill>
                      <a:prstDash val="solid"/>
                      <a:round/>
                      <a:headEnd type="none" w="med" len="med"/>
                      <a:tailEnd type="none" w="med" len="med"/>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600" b="1" i="0" u="none" strike="noStrike" dirty="0">
                          <a:solidFill>
                            <a:srgbClr val="FFFFFF"/>
                          </a:solidFill>
                          <a:latin typeface="Arial Narrow" pitchFamily="34" charset="0"/>
                        </a:rPr>
                        <a:t> </a:t>
                      </a:r>
                    </a:p>
                  </a:txBody>
                  <a:tcPr marL="0" marR="0" marT="0" marB="0">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600" b="1" i="0" u="none" strike="noStrike" dirty="0">
                          <a:solidFill>
                            <a:srgbClr val="FFFFFF"/>
                          </a:solidFill>
                          <a:latin typeface="Arial Narrow" pitchFamily="34" charset="0"/>
                        </a:rPr>
                        <a:t> </a:t>
                      </a:r>
                    </a:p>
                  </a:txBody>
                  <a:tcPr marL="0" marR="0" marT="0" marB="0">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600" b="1" i="0" u="none" strike="noStrike" dirty="0">
                          <a:solidFill>
                            <a:srgbClr val="FFFFFF"/>
                          </a:solidFill>
                          <a:latin typeface="Arial Narrow" pitchFamily="34" charset="0"/>
                        </a:rPr>
                        <a:t> </a:t>
                      </a:r>
                    </a:p>
                  </a:txBody>
                  <a:tcPr marL="0" marR="0" marT="0" marB="0">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600" b="1" i="0" u="none" strike="noStrike" dirty="0">
                          <a:solidFill>
                            <a:srgbClr val="FFFFFF"/>
                          </a:solidFill>
                          <a:latin typeface="Arial Narrow" pitchFamily="34" charset="0"/>
                        </a:rPr>
                        <a:t> </a:t>
                      </a:r>
                    </a:p>
                  </a:txBody>
                  <a:tcPr marL="0" marR="0" marT="0" marB="0">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r>
              <a:tr h="94263">
                <a:tc>
                  <a:txBody>
                    <a:bodyPr/>
                    <a:lstStyle/>
                    <a:p>
                      <a:pPr algn="l" rtl="0" fontAlgn="t"/>
                      <a:r>
                        <a:rPr lang="en-US" sz="600" b="0" i="0" u="none" strike="noStrike" dirty="0">
                          <a:solidFill>
                            <a:srgbClr val="000000"/>
                          </a:solidFill>
                          <a:latin typeface="Arial Narrow" pitchFamily="34" charset="0"/>
                        </a:rPr>
                        <a:t>Total Prescription Cost</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$252,134.92</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$252,763.11</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$238,183.82</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$275,176.78</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1" i="0" u="none" strike="noStrike" dirty="0">
                          <a:solidFill>
                            <a:srgbClr val="000000"/>
                          </a:solidFill>
                          <a:latin typeface="Arial Narrow" pitchFamily="34" charset="0"/>
                        </a:rPr>
                        <a:t>$1,018,258.63</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94263">
                <a:tc>
                  <a:txBody>
                    <a:bodyPr/>
                    <a:lstStyle/>
                    <a:p>
                      <a:pPr algn="l" rtl="0" fontAlgn="t"/>
                      <a:r>
                        <a:rPr lang="en-US" sz="600" b="0" i="0" u="none" strike="noStrike" dirty="0">
                          <a:solidFill>
                            <a:srgbClr val="000000"/>
                          </a:solidFill>
                          <a:latin typeface="Arial Narrow" pitchFamily="34" charset="0"/>
                        </a:rPr>
                        <a:t>Total Ingredient Cost</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$248,453.47</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$249,103.01</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$234,785.67</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$271,613.73</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1" i="0" u="none" strike="noStrike" dirty="0">
                          <a:solidFill>
                            <a:srgbClr val="000000"/>
                          </a:solidFill>
                          <a:latin typeface="Arial Narrow" pitchFamily="34" charset="0"/>
                        </a:rPr>
                        <a:t>$1,003,955.88</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94263">
                <a:tc>
                  <a:txBody>
                    <a:bodyPr/>
                    <a:lstStyle/>
                    <a:p>
                      <a:pPr algn="l" rtl="0" fontAlgn="t"/>
                      <a:r>
                        <a:rPr lang="en-US" sz="600" b="0" i="0" u="none" strike="noStrike" dirty="0">
                          <a:solidFill>
                            <a:srgbClr val="000000"/>
                          </a:solidFill>
                          <a:latin typeface="Arial Narrow" pitchFamily="34" charset="0"/>
                        </a:rPr>
                        <a:t>Total Dispensing Fee</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$3,681.45</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$3,660.10</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$3,398.15</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$3,563.05</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1" i="0" u="none" strike="noStrike" dirty="0">
                          <a:solidFill>
                            <a:srgbClr val="000000"/>
                          </a:solidFill>
                          <a:latin typeface="Arial Narrow" pitchFamily="34" charset="0"/>
                        </a:rPr>
                        <a:t>$14,302.75</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94263">
                <a:tc>
                  <a:txBody>
                    <a:bodyPr/>
                    <a:lstStyle/>
                    <a:p>
                      <a:pPr algn="l" rtl="0" fontAlgn="t"/>
                      <a:r>
                        <a:rPr lang="en-US" sz="600" b="0" i="0" u="none" strike="noStrike" dirty="0">
                          <a:solidFill>
                            <a:srgbClr val="000000"/>
                          </a:solidFill>
                          <a:latin typeface="Arial Narrow" pitchFamily="34" charset="0"/>
                        </a:rPr>
                        <a:t>Total Other (e.g. tax)</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$0.00</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$0.00</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$0.00</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$0.00</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1" i="0" u="none" strike="noStrike" dirty="0">
                          <a:solidFill>
                            <a:srgbClr val="000000"/>
                          </a:solidFill>
                          <a:latin typeface="Arial Narrow" pitchFamily="34" charset="0"/>
                        </a:rPr>
                        <a:t>$0.00</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94263">
                <a:tc>
                  <a:txBody>
                    <a:bodyPr/>
                    <a:lstStyle/>
                    <a:p>
                      <a:pPr algn="l" rtl="0" fontAlgn="t"/>
                      <a:r>
                        <a:rPr lang="en-US" sz="600" b="0" i="0" u="none" strike="noStrike" dirty="0">
                          <a:solidFill>
                            <a:srgbClr val="000000"/>
                          </a:solidFill>
                          <a:latin typeface="Arial Narrow" pitchFamily="34" charset="0"/>
                        </a:rPr>
                        <a:t>Avg Total Cost per Claim</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$90.11</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$87.46</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$88.78</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$98.00</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1" i="0" u="none" strike="noStrike" dirty="0">
                          <a:solidFill>
                            <a:srgbClr val="000000"/>
                          </a:solidFill>
                          <a:latin typeface="Arial Narrow" pitchFamily="34" charset="0"/>
                        </a:rPr>
                        <a:t>$91.09</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94263">
                <a:tc>
                  <a:txBody>
                    <a:bodyPr/>
                    <a:lstStyle/>
                    <a:p>
                      <a:pPr algn="l" rtl="0" fontAlgn="t"/>
                      <a:r>
                        <a:rPr lang="en-US" sz="600" b="0" i="0" u="none" strike="noStrike" dirty="0">
                          <a:solidFill>
                            <a:srgbClr val="000000"/>
                          </a:solidFill>
                          <a:latin typeface="Arial Narrow" pitchFamily="34" charset="0"/>
                        </a:rPr>
                        <a:t>Avg Total Cost for Brand</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$204.45</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$187.13</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$201.55</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$238.53</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1" i="0" u="none" strike="noStrike" dirty="0">
                          <a:solidFill>
                            <a:srgbClr val="000000"/>
                          </a:solidFill>
                          <a:latin typeface="Arial Narrow" pitchFamily="34" charset="0"/>
                        </a:rPr>
                        <a:t>$207.36</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94263">
                <a:tc>
                  <a:txBody>
                    <a:bodyPr/>
                    <a:lstStyle/>
                    <a:p>
                      <a:pPr algn="l" rtl="0" fontAlgn="t"/>
                      <a:r>
                        <a:rPr lang="en-US" sz="600" b="0" i="0" u="none" strike="noStrike" dirty="0">
                          <a:solidFill>
                            <a:srgbClr val="000000"/>
                          </a:solidFill>
                          <a:latin typeface="Arial Narrow" pitchFamily="34" charset="0"/>
                        </a:rPr>
                        <a:t>Avg Total Cost for Generic</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$26.73</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$32.80</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$26.31</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$27.47</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1" i="0" u="none" strike="noStrike" dirty="0">
                          <a:solidFill>
                            <a:srgbClr val="000000"/>
                          </a:solidFill>
                          <a:latin typeface="Arial Narrow" pitchFamily="34" charset="0"/>
                        </a:rPr>
                        <a:t>$28.39</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94263">
                <a:tc>
                  <a:txBody>
                    <a:bodyPr/>
                    <a:lstStyle/>
                    <a:p>
                      <a:pPr algn="l" rtl="0" fontAlgn="t"/>
                      <a:r>
                        <a:rPr lang="en-US" sz="600" b="0" i="0" u="none" strike="noStrike" dirty="0">
                          <a:solidFill>
                            <a:srgbClr val="000000"/>
                          </a:solidFill>
                          <a:latin typeface="Arial Narrow" pitchFamily="34" charset="0"/>
                        </a:rPr>
                        <a:t>Avg Total Cost for Brand w/Gen Equiv</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$65.69</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$102.40</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$76.27</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$90.82</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1" i="0" u="none" strike="noStrike" dirty="0">
                          <a:solidFill>
                            <a:srgbClr val="000000"/>
                          </a:solidFill>
                          <a:latin typeface="Arial Narrow" pitchFamily="34" charset="0"/>
                        </a:rPr>
                        <a:t>$84.56</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94263">
                <a:tc>
                  <a:txBody>
                    <a:bodyPr/>
                    <a:lstStyle/>
                    <a:p>
                      <a:pPr algn="l" rtl="0" fontAlgn="ctr"/>
                      <a:r>
                        <a:rPr lang="en-US" sz="600" b="1" i="0" u="none" strike="noStrike" dirty="0">
                          <a:solidFill>
                            <a:srgbClr val="FFFFFF"/>
                          </a:solidFill>
                          <a:latin typeface="Arial Narrow" pitchFamily="34" charset="0"/>
                        </a:rPr>
                        <a:t>Member Cost Summary</a:t>
                      </a:r>
                    </a:p>
                  </a:txBody>
                  <a:tcPr marL="0" marR="0" marT="0" marB="0" anchor="ctr">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600" b="1" i="0" u="none" strike="noStrike" dirty="0">
                          <a:solidFill>
                            <a:srgbClr val="FFFFFF"/>
                          </a:solidFill>
                          <a:latin typeface="Arial Narrow" pitchFamily="34" charset="0"/>
                        </a:rPr>
                        <a:t> </a:t>
                      </a:r>
                    </a:p>
                  </a:txBody>
                  <a:tcPr marL="0" marR="0" marT="0" marB="0">
                    <a:lnL w="6350" cap="flat" cmpd="sng" algn="ctr">
                      <a:solidFill>
                        <a:srgbClr val="D3D3D3"/>
                      </a:solidFill>
                      <a:prstDash val="solid"/>
                      <a:round/>
                      <a:headEnd type="none" w="med" len="med"/>
                      <a:tailEnd type="none" w="med" len="med"/>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600" b="1" i="0" u="none" strike="noStrike" dirty="0">
                          <a:solidFill>
                            <a:srgbClr val="FFFFFF"/>
                          </a:solidFill>
                          <a:latin typeface="Arial Narrow" pitchFamily="34" charset="0"/>
                        </a:rPr>
                        <a:t> </a:t>
                      </a:r>
                    </a:p>
                  </a:txBody>
                  <a:tcPr marL="0" marR="0" marT="0" marB="0">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600" b="1" i="0" u="none" strike="noStrike" dirty="0">
                          <a:solidFill>
                            <a:srgbClr val="FFFFFF"/>
                          </a:solidFill>
                          <a:latin typeface="Arial Narrow" pitchFamily="34" charset="0"/>
                        </a:rPr>
                        <a:t> </a:t>
                      </a:r>
                    </a:p>
                  </a:txBody>
                  <a:tcPr marL="0" marR="0" marT="0" marB="0">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600" b="1" i="0" u="none" strike="noStrike" dirty="0">
                          <a:solidFill>
                            <a:srgbClr val="FFFFFF"/>
                          </a:solidFill>
                          <a:latin typeface="Arial Narrow" pitchFamily="34" charset="0"/>
                        </a:rPr>
                        <a:t> </a:t>
                      </a:r>
                    </a:p>
                  </a:txBody>
                  <a:tcPr marL="0" marR="0" marT="0" marB="0">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600" b="1" i="0" u="none" strike="noStrike" dirty="0">
                          <a:solidFill>
                            <a:srgbClr val="FFFFFF"/>
                          </a:solidFill>
                          <a:latin typeface="Arial Narrow" pitchFamily="34" charset="0"/>
                        </a:rPr>
                        <a:t> </a:t>
                      </a:r>
                    </a:p>
                  </a:txBody>
                  <a:tcPr marL="0" marR="0" marT="0" marB="0">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r>
              <a:tr h="94263">
                <a:tc>
                  <a:txBody>
                    <a:bodyPr/>
                    <a:lstStyle/>
                    <a:p>
                      <a:pPr algn="l" rtl="0" fontAlgn="t"/>
                      <a:r>
                        <a:rPr lang="en-US" sz="600" b="0" i="0" u="none" strike="noStrike" dirty="0">
                          <a:solidFill>
                            <a:srgbClr val="000000"/>
                          </a:solidFill>
                          <a:latin typeface="Arial Narrow" pitchFamily="34" charset="0"/>
                        </a:rPr>
                        <a:t>Total Copay</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$32,588.04</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$34,145.39</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$28,787.01</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$29,385.26</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1" i="0" u="none" strike="noStrike" dirty="0">
                          <a:solidFill>
                            <a:srgbClr val="000000"/>
                          </a:solidFill>
                          <a:latin typeface="Arial Narrow" pitchFamily="34" charset="0"/>
                        </a:rPr>
                        <a:t>$124,905.70</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94263">
                <a:tc>
                  <a:txBody>
                    <a:bodyPr/>
                    <a:lstStyle/>
                    <a:p>
                      <a:pPr algn="l" rtl="0" fontAlgn="t"/>
                      <a:r>
                        <a:rPr lang="en-US" sz="600" b="0" i="0" u="none" strike="noStrike" dirty="0">
                          <a:solidFill>
                            <a:srgbClr val="000000"/>
                          </a:solidFill>
                          <a:latin typeface="Arial Narrow" pitchFamily="34" charset="0"/>
                        </a:rPr>
                        <a:t>Avg Copay per Claim</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$11.65</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$11.82</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$10.73</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$10.46</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1" i="0" u="none" strike="noStrike" dirty="0">
                          <a:solidFill>
                            <a:srgbClr val="000000"/>
                          </a:solidFill>
                          <a:latin typeface="Arial Narrow" pitchFamily="34" charset="0"/>
                        </a:rPr>
                        <a:t>$11.17</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94263">
                <a:tc>
                  <a:txBody>
                    <a:bodyPr/>
                    <a:lstStyle/>
                    <a:p>
                      <a:pPr algn="l" rtl="0" fontAlgn="t"/>
                      <a:r>
                        <a:rPr lang="en-US" sz="600" b="0" i="0" u="none" strike="noStrike" dirty="0">
                          <a:solidFill>
                            <a:srgbClr val="000000"/>
                          </a:solidFill>
                          <a:latin typeface="Arial Narrow" pitchFamily="34" charset="0"/>
                        </a:rPr>
                        <a:t>Avg Copay for Brand</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$17.50</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$17.71</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$17.91</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$17.88</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1" i="0" u="none" strike="noStrike" dirty="0">
                          <a:solidFill>
                            <a:srgbClr val="000000"/>
                          </a:solidFill>
                          <a:latin typeface="Arial Narrow" pitchFamily="34" charset="0"/>
                        </a:rPr>
                        <a:t>$17.75</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94263">
                <a:tc>
                  <a:txBody>
                    <a:bodyPr/>
                    <a:lstStyle/>
                    <a:p>
                      <a:pPr algn="l" rtl="0" fontAlgn="t"/>
                      <a:r>
                        <a:rPr lang="en-US" sz="600" b="0" i="0" u="none" strike="noStrike" dirty="0">
                          <a:solidFill>
                            <a:srgbClr val="000000"/>
                          </a:solidFill>
                          <a:latin typeface="Arial Narrow" pitchFamily="34" charset="0"/>
                        </a:rPr>
                        <a:t>Avg Copay for Generic</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$7.87</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$7.94</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$6.17</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$6.21</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1" i="0" u="none" strike="noStrike" dirty="0">
                          <a:solidFill>
                            <a:srgbClr val="000000"/>
                          </a:solidFill>
                          <a:latin typeface="Arial Narrow" pitchFamily="34" charset="0"/>
                        </a:rPr>
                        <a:t>$7.06</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94263">
                <a:tc>
                  <a:txBody>
                    <a:bodyPr/>
                    <a:lstStyle/>
                    <a:p>
                      <a:pPr algn="l" rtl="0" fontAlgn="t"/>
                      <a:r>
                        <a:rPr lang="en-US" sz="600" b="0" i="0" u="none" strike="noStrike" dirty="0">
                          <a:solidFill>
                            <a:srgbClr val="000000"/>
                          </a:solidFill>
                          <a:latin typeface="Arial Narrow" pitchFamily="34" charset="0"/>
                        </a:rPr>
                        <a:t>Avg Copay for Brand w/Gen Equiv</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$26.14</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$32.67</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$27.98</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$21.98</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1" i="0" u="none" strike="noStrike" dirty="0">
                          <a:solidFill>
                            <a:srgbClr val="000000"/>
                          </a:solidFill>
                          <a:latin typeface="Arial Narrow" pitchFamily="34" charset="0"/>
                        </a:rPr>
                        <a:t>$26.72</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94263">
                <a:tc>
                  <a:txBody>
                    <a:bodyPr/>
                    <a:lstStyle/>
                    <a:p>
                      <a:pPr algn="l" rtl="0" fontAlgn="t"/>
                      <a:r>
                        <a:rPr lang="en-US" sz="600" b="0" i="0" u="none" strike="noStrike" dirty="0">
                          <a:solidFill>
                            <a:srgbClr val="000000"/>
                          </a:solidFill>
                          <a:latin typeface="Arial Narrow" pitchFamily="34" charset="0"/>
                        </a:rPr>
                        <a:t>Copay % of Total Prescription Cost</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12.9%</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13.5%</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12.1%</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10.7%</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1" i="0" u="none" strike="noStrike" dirty="0">
                          <a:solidFill>
                            <a:srgbClr val="000000"/>
                          </a:solidFill>
                          <a:latin typeface="Arial Narrow" pitchFamily="34" charset="0"/>
                        </a:rPr>
                        <a:t>12.3%</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94263">
                <a:tc>
                  <a:txBody>
                    <a:bodyPr/>
                    <a:lstStyle/>
                    <a:p>
                      <a:pPr algn="l" rtl="0" fontAlgn="ctr"/>
                      <a:r>
                        <a:rPr lang="en-US" sz="600" b="1" i="0" u="none" strike="noStrike" dirty="0">
                          <a:solidFill>
                            <a:srgbClr val="FFFFFF"/>
                          </a:solidFill>
                          <a:latin typeface="Arial Narrow" pitchFamily="34" charset="0"/>
                        </a:rPr>
                        <a:t>Other Plan Paid Cost Summary</a:t>
                      </a:r>
                    </a:p>
                  </a:txBody>
                  <a:tcPr marL="0" marR="0" marT="0" marB="0" anchor="ctr">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600" b="1" i="0" u="none" strike="noStrike" dirty="0">
                          <a:solidFill>
                            <a:srgbClr val="FFFFFF"/>
                          </a:solidFill>
                          <a:latin typeface="Arial Narrow" pitchFamily="34" charset="0"/>
                        </a:rPr>
                        <a:t> </a:t>
                      </a:r>
                    </a:p>
                  </a:txBody>
                  <a:tcPr marL="0" marR="0" marT="0" marB="0">
                    <a:lnL w="6350" cap="flat" cmpd="sng" algn="ctr">
                      <a:solidFill>
                        <a:srgbClr val="D3D3D3"/>
                      </a:solidFill>
                      <a:prstDash val="solid"/>
                      <a:round/>
                      <a:headEnd type="none" w="med" len="med"/>
                      <a:tailEnd type="none" w="med" len="med"/>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600" b="1" i="0" u="none" strike="noStrike" dirty="0">
                          <a:solidFill>
                            <a:srgbClr val="FFFFFF"/>
                          </a:solidFill>
                          <a:latin typeface="Arial Narrow" pitchFamily="34" charset="0"/>
                        </a:rPr>
                        <a:t> </a:t>
                      </a:r>
                    </a:p>
                  </a:txBody>
                  <a:tcPr marL="0" marR="0" marT="0" marB="0">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600" b="1" i="0" u="none" strike="noStrike" dirty="0">
                          <a:solidFill>
                            <a:srgbClr val="FFFFFF"/>
                          </a:solidFill>
                          <a:latin typeface="Arial Narrow" pitchFamily="34" charset="0"/>
                        </a:rPr>
                        <a:t> </a:t>
                      </a:r>
                    </a:p>
                  </a:txBody>
                  <a:tcPr marL="0" marR="0" marT="0" marB="0">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600" b="1" i="0" u="none" strike="noStrike" dirty="0">
                          <a:solidFill>
                            <a:srgbClr val="FFFFFF"/>
                          </a:solidFill>
                          <a:latin typeface="Arial Narrow" pitchFamily="34" charset="0"/>
                        </a:rPr>
                        <a:t> </a:t>
                      </a:r>
                    </a:p>
                  </a:txBody>
                  <a:tcPr marL="0" marR="0" marT="0" marB="0">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600" b="1" i="0" u="none" strike="noStrike" dirty="0">
                          <a:solidFill>
                            <a:srgbClr val="FFFFFF"/>
                          </a:solidFill>
                          <a:latin typeface="Arial Narrow" pitchFamily="34" charset="0"/>
                        </a:rPr>
                        <a:t> </a:t>
                      </a:r>
                    </a:p>
                  </a:txBody>
                  <a:tcPr marL="0" marR="0" marT="0" marB="0">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r>
              <a:tr h="94263">
                <a:tc>
                  <a:txBody>
                    <a:bodyPr/>
                    <a:lstStyle/>
                    <a:p>
                      <a:pPr algn="l" rtl="0" fontAlgn="t"/>
                      <a:r>
                        <a:rPr lang="en-US" sz="600" b="0" i="0" u="none" strike="noStrike" dirty="0">
                          <a:solidFill>
                            <a:srgbClr val="000000"/>
                          </a:solidFill>
                          <a:latin typeface="Arial Narrow" pitchFamily="34" charset="0"/>
                        </a:rPr>
                        <a:t>Total Other Plan Paid Cost</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$0.00</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$0.00</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$0.00</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$0.00</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1" i="0" u="none" strike="noStrike" dirty="0">
                          <a:solidFill>
                            <a:srgbClr val="000000"/>
                          </a:solidFill>
                          <a:latin typeface="Arial Narrow" pitchFamily="34" charset="0"/>
                        </a:rPr>
                        <a:t>$0.00</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94263">
                <a:tc>
                  <a:txBody>
                    <a:bodyPr/>
                    <a:lstStyle/>
                    <a:p>
                      <a:pPr algn="l" rtl="0" fontAlgn="ctr"/>
                      <a:r>
                        <a:rPr lang="en-US" sz="600" b="1" i="0" u="none" strike="noStrike" dirty="0">
                          <a:solidFill>
                            <a:srgbClr val="FFFFFF"/>
                          </a:solidFill>
                          <a:latin typeface="Arial Narrow" pitchFamily="34" charset="0"/>
                        </a:rPr>
                        <a:t>Plan Cost Summary</a:t>
                      </a:r>
                    </a:p>
                  </a:txBody>
                  <a:tcPr marL="0" marR="0" marT="0" marB="0" anchor="ctr">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600" b="1" i="0" u="none" strike="noStrike" dirty="0">
                          <a:solidFill>
                            <a:srgbClr val="FFFFFF"/>
                          </a:solidFill>
                          <a:latin typeface="Arial Narrow" pitchFamily="34" charset="0"/>
                        </a:rPr>
                        <a:t> </a:t>
                      </a:r>
                    </a:p>
                  </a:txBody>
                  <a:tcPr marL="0" marR="0" marT="0" marB="0">
                    <a:lnL w="6350" cap="flat" cmpd="sng" algn="ctr">
                      <a:solidFill>
                        <a:srgbClr val="D3D3D3"/>
                      </a:solidFill>
                      <a:prstDash val="solid"/>
                      <a:round/>
                      <a:headEnd type="none" w="med" len="med"/>
                      <a:tailEnd type="none" w="med" len="med"/>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600" b="1" i="0" u="none" strike="noStrike" dirty="0">
                          <a:solidFill>
                            <a:srgbClr val="FFFFFF"/>
                          </a:solidFill>
                          <a:latin typeface="Arial Narrow" pitchFamily="34" charset="0"/>
                        </a:rPr>
                        <a:t> </a:t>
                      </a:r>
                    </a:p>
                  </a:txBody>
                  <a:tcPr marL="0" marR="0" marT="0" marB="0">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600" b="1" i="0" u="none" strike="noStrike" dirty="0">
                          <a:solidFill>
                            <a:srgbClr val="FFFFFF"/>
                          </a:solidFill>
                          <a:latin typeface="Arial Narrow" pitchFamily="34" charset="0"/>
                        </a:rPr>
                        <a:t> </a:t>
                      </a:r>
                    </a:p>
                  </a:txBody>
                  <a:tcPr marL="0" marR="0" marT="0" marB="0">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600" b="1" i="0" u="none" strike="noStrike" dirty="0">
                          <a:solidFill>
                            <a:srgbClr val="FFFFFF"/>
                          </a:solidFill>
                          <a:latin typeface="Arial Narrow" pitchFamily="34" charset="0"/>
                        </a:rPr>
                        <a:t> </a:t>
                      </a:r>
                    </a:p>
                  </a:txBody>
                  <a:tcPr marL="0" marR="0" marT="0" marB="0">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600" b="1" i="0" u="none" strike="noStrike" dirty="0">
                          <a:solidFill>
                            <a:srgbClr val="FFFFFF"/>
                          </a:solidFill>
                          <a:latin typeface="Arial Narrow" pitchFamily="34" charset="0"/>
                        </a:rPr>
                        <a:t> </a:t>
                      </a:r>
                    </a:p>
                  </a:txBody>
                  <a:tcPr marL="0" marR="0" marT="0" marB="0">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r>
              <a:tr h="94263">
                <a:tc>
                  <a:txBody>
                    <a:bodyPr/>
                    <a:lstStyle/>
                    <a:p>
                      <a:pPr algn="l" rtl="0" fontAlgn="t"/>
                      <a:r>
                        <a:rPr lang="en-US" sz="600" b="0" i="0" u="none" strike="noStrike" dirty="0">
                          <a:solidFill>
                            <a:srgbClr val="000000"/>
                          </a:solidFill>
                          <a:latin typeface="Arial Narrow" pitchFamily="34" charset="0"/>
                        </a:rPr>
                        <a:t>Total Plan Cost</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$219,546.88</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$218,617.72</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$209,396.81</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$245,791.52</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1" i="0" u="none" strike="noStrike" dirty="0">
                          <a:solidFill>
                            <a:srgbClr val="000000"/>
                          </a:solidFill>
                          <a:latin typeface="Arial Narrow" pitchFamily="34" charset="0"/>
                        </a:rPr>
                        <a:t>$893,352.93</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94263">
                <a:tc>
                  <a:txBody>
                    <a:bodyPr/>
                    <a:lstStyle/>
                    <a:p>
                      <a:pPr algn="l" rtl="0" fontAlgn="t"/>
                      <a:r>
                        <a:rPr lang="en-US" sz="600" b="0" i="0" u="none" strike="noStrike" dirty="0">
                          <a:solidFill>
                            <a:srgbClr val="000000"/>
                          </a:solidFill>
                          <a:latin typeface="Arial Narrow" pitchFamily="34" charset="0"/>
                        </a:rPr>
                        <a:t>Total Specialty Drug Cost</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$43,233.87</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$27,699.19</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$31,109.42</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$67,640.13</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1" i="0" u="none" strike="noStrike" dirty="0">
                          <a:solidFill>
                            <a:srgbClr val="000000"/>
                          </a:solidFill>
                          <a:latin typeface="Arial Narrow" pitchFamily="34" charset="0"/>
                        </a:rPr>
                        <a:t>$169,682.61</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94263">
                <a:tc>
                  <a:txBody>
                    <a:bodyPr/>
                    <a:lstStyle/>
                    <a:p>
                      <a:pPr algn="l" rtl="0" fontAlgn="t"/>
                      <a:r>
                        <a:rPr lang="en-US" sz="600" b="0" i="0" u="none" strike="noStrike" dirty="0">
                          <a:solidFill>
                            <a:srgbClr val="000000"/>
                          </a:solidFill>
                          <a:latin typeface="Arial Narrow" pitchFamily="34" charset="0"/>
                        </a:rPr>
                        <a:t> </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600" b="0" i="0" u="none" strike="noStrike" dirty="0">
                          <a:solidFill>
                            <a:srgbClr val="000000"/>
                          </a:solidFill>
                          <a:latin typeface="Arial Narrow" pitchFamily="34" charset="0"/>
                        </a:rPr>
                        <a:t> </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600" b="0" i="0" u="none" strike="noStrike" dirty="0">
                          <a:solidFill>
                            <a:srgbClr val="000000"/>
                          </a:solidFill>
                          <a:latin typeface="Arial Narrow" pitchFamily="34" charset="0"/>
                        </a:rPr>
                        <a:t> </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600" b="0" i="0" u="none" strike="noStrike" dirty="0">
                          <a:solidFill>
                            <a:srgbClr val="000000"/>
                          </a:solidFill>
                          <a:latin typeface="Arial Narrow" pitchFamily="34" charset="0"/>
                        </a:rPr>
                        <a:t> </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600" b="0" i="0" u="none" strike="noStrike" dirty="0">
                          <a:solidFill>
                            <a:srgbClr val="000000"/>
                          </a:solidFill>
                          <a:latin typeface="Arial Narrow" pitchFamily="34" charset="0"/>
                        </a:rPr>
                        <a:t> </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600" b="1" i="0" u="none" strike="noStrike" dirty="0">
                          <a:solidFill>
                            <a:srgbClr val="000000"/>
                          </a:solidFill>
                          <a:latin typeface="Arial Narrow" pitchFamily="34" charset="0"/>
                        </a:rPr>
                        <a:t> </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94263">
                <a:tc>
                  <a:txBody>
                    <a:bodyPr/>
                    <a:lstStyle/>
                    <a:p>
                      <a:pPr algn="l" rtl="0" fontAlgn="t"/>
                      <a:r>
                        <a:rPr lang="en-US" sz="600" b="0" i="0" u="none" strike="noStrike" dirty="0">
                          <a:solidFill>
                            <a:srgbClr val="000000"/>
                          </a:solidFill>
                          <a:latin typeface="Arial Narrow" pitchFamily="34" charset="0"/>
                        </a:rPr>
                        <a:t>Increase % Total Cost over Last Qtr</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12.0%</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-0.4%</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-4.2%</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17.4%</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1" i="0" u="none" strike="noStrike" dirty="0">
                          <a:solidFill>
                            <a:srgbClr val="000000"/>
                          </a:solidFill>
                          <a:latin typeface="Arial Narrow" pitchFamily="34" charset="0"/>
                        </a:rPr>
                        <a:t>24.7%</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94263">
                <a:tc>
                  <a:txBody>
                    <a:bodyPr/>
                    <a:lstStyle/>
                    <a:p>
                      <a:pPr algn="l" rtl="0" fontAlgn="t"/>
                      <a:r>
                        <a:rPr lang="en-US" sz="600" b="0" i="0" u="none" strike="noStrike" dirty="0">
                          <a:solidFill>
                            <a:srgbClr val="000000"/>
                          </a:solidFill>
                          <a:latin typeface="Arial Narrow" pitchFamily="34" charset="0"/>
                        </a:rPr>
                        <a:t>Avg Plan Cost per Claim</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$78.47</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$75.65</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$78.05</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$87.53</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1" i="0" u="none" strike="noStrike" dirty="0">
                          <a:solidFill>
                            <a:srgbClr val="000000"/>
                          </a:solidFill>
                          <a:latin typeface="Arial Narrow" pitchFamily="34" charset="0"/>
                        </a:rPr>
                        <a:t>$79.91</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94263">
                <a:tc>
                  <a:txBody>
                    <a:bodyPr/>
                    <a:lstStyle/>
                    <a:p>
                      <a:pPr algn="l" rtl="0" fontAlgn="t"/>
                      <a:r>
                        <a:rPr lang="en-US" sz="600" b="0" i="0" u="none" strike="noStrike" dirty="0">
                          <a:solidFill>
                            <a:srgbClr val="000000"/>
                          </a:solidFill>
                          <a:latin typeface="Arial Narrow" pitchFamily="34" charset="0"/>
                        </a:rPr>
                        <a:t>Avg Plan Cost for Brand</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$186.95</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$169.42</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$183.64</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$220.65</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1" i="0" u="none" strike="noStrike" dirty="0">
                          <a:solidFill>
                            <a:srgbClr val="000000"/>
                          </a:solidFill>
                          <a:latin typeface="Arial Narrow" pitchFamily="34" charset="0"/>
                        </a:rPr>
                        <a:t>$189.61</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94263">
                <a:tc>
                  <a:txBody>
                    <a:bodyPr/>
                    <a:lstStyle/>
                    <a:p>
                      <a:pPr algn="l" rtl="0" fontAlgn="t"/>
                      <a:r>
                        <a:rPr lang="en-US" sz="600" b="0" i="0" u="none" strike="noStrike" dirty="0">
                          <a:solidFill>
                            <a:srgbClr val="000000"/>
                          </a:solidFill>
                          <a:latin typeface="Arial Narrow" pitchFamily="34" charset="0"/>
                        </a:rPr>
                        <a:t>Avg Plan Cost for Generic</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$18.85</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$24.86</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$20.13</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$21.26</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1" i="0" u="none" strike="noStrike" dirty="0">
                          <a:solidFill>
                            <a:srgbClr val="000000"/>
                          </a:solidFill>
                          <a:latin typeface="Arial Narrow" pitchFamily="34" charset="0"/>
                        </a:rPr>
                        <a:t>$21.33</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94263">
                <a:tc>
                  <a:txBody>
                    <a:bodyPr/>
                    <a:lstStyle/>
                    <a:p>
                      <a:pPr algn="l" rtl="0" fontAlgn="t"/>
                      <a:r>
                        <a:rPr lang="en-US" sz="600" b="0" i="0" u="none" strike="noStrike" dirty="0">
                          <a:solidFill>
                            <a:srgbClr val="000000"/>
                          </a:solidFill>
                          <a:latin typeface="Arial Narrow" pitchFamily="34" charset="0"/>
                        </a:rPr>
                        <a:t>Avg Plan Cost for Brand w/Gen Equiv</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$39.54</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$69.73</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$48.29</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$68.85</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1" i="0" u="none" strike="noStrike" dirty="0">
                          <a:solidFill>
                            <a:srgbClr val="000000"/>
                          </a:solidFill>
                          <a:latin typeface="Arial Narrow" pitchFamily="34" charset="0"/>
                        </a:rPr>
                        <a:t>$57.83</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94263">
                <a:tc>
                  <a:txBody>
                    <a:bodyPr/>
                    <a:lstStyle/>
                    <a:p>
                      <a:pPr algn="l" rtl="0" fontAlgn="t"/>
                      <a:r>
                        <a:rPr lang="en-US" sz="600" b="0" i="0" u="none" strike="noStrike" dirty="0">
                          <a:solidFill>
                            <a:srgbClr val="000000"/>
                          </a:solidFill>
                          <a:latin typeface="Arial Narrow" pitchFamily="34" charset="0"/>
                        </a:rPr>
                        <a:t> </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600" b="0" i="0" u="none" strike="noStrike" dirty="0">
                          <a:solidFill>
                            <a:srgbClr val="000000"/>
                          </a:solidFill>
                          <a:latin typeface="Arial Narrow" pitchFamily="34" charset="0"/>
                        </a:rPr>
                        <a:t> </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600" b="0" i="0" u="none" strike="noStrike" dirty="0">
                          <a:solidFill>
                            <a:srgbClr val="000000"/>
                          </a:solidFill>
                          <a:latin typeface="Arial Narrow" pitchFamily="34" charset="0"/>
                        </a:rPr>
                        <a:t> </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600" b="0" i="0" u="none" strike="noStrike" dirty="0">
                          <a:solidFill>
                            <a:srgbClr val="000000"/>
                          </a:solidFill>
                          <a:latin typeface="Arial Narrow" pitchFamily="34" charset="0"/>
                        </a:rPr>
                        <a:t> </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600" b="0" i="0" u="none" strike="noStrike" dirty="0">
                          <a:solidFill>
                            <a:srgbClr val="000000"/>
                          </a:solidFill>
                          <a:latin typeface="Arial Narrow" pitchFamily="34" charset="0"/>
                        </a:rPr>
                        <a:t> </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600" b="1" i="0" u="none" strike="noStrike" dirty="0">
                          <a:solidFill>
                            <a:srgbClr val="000000"/>
                          </a:solidFill>
                          <a:latin typeface="Arial Narrow" pitchFamily="34" charset="0"/>
                        </a:rPr>
                        <a:t> </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94263">
                <a:tc>
                  <a:txBody>
                    <a:bodyPr/>
                    <a:lstStyle/>
                    <a:p>
                      <a:pPr algn="l" rtl="0" fontAlgn="t"/>
                      <a:r>
                        <a:rPr lang="en-US" sz="600" b="0" i="0" u="none" strike="noStrike" dirty="0">
                          <a:solidFill>
                            <a:srgbClr val="000000"/>
                          </a:solidFill>
                          <a:latin typeface="Arial Narrow" pitchFamily="34" charset="0"/>
                        </a:rPr>
                        <a:t>Net PMPM</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$55.48</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$55.96</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$54.80</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$62.21</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1" i="0" u="none" strike="noStrike" dirty="0">
                          <a:solidFill>
                            <a:srgbClr val="000000"/>
                          </a:solidFill>
                          <a:latin typeface="Arial Narrow" pitchFamily="34" charset="0"/>
                        </a:rPr>
                        <a:t>$57.13</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94263">
                <a:tc>
                  <a:txBody>
                    <a:bodyPr/>
                    <a:lstStyle/>
                    <a:p>
                      <a:pPr algn="l" rtl="0" fontAlgn="t"/>
                      <a:r>
                        <a:rPr lang="en-US" sz="600" b="0" i="0" u="none" strike="noStrike" dirty="0">
                          <a:solidFill>
                            <a:srgbClr val="000000"/>
                          </a:solidFill>
                          <a:latin typeface="Arial Narrow" pitchFamily="34" charset="0"/>
                        </a:rPr>
                        <a:t>PMPM for Specialty Only</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$10.93</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$7.09</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$8.14</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$17.12</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1" i="0" u="none" strike="noStrike" dirty="0">
                          <a:solidFill>
                            <a:srgbClr val="000000"/>
                          </a:solidFill>
                          <a:latin typeface="Arial Narrow" pitchFamily="34" charset="0"/>
                        </a:rPr>
                        <a:t>$10.85</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94263">
                <a:tc>
                  <a:txBody>
                    <a:bodyPr/>
                    <a:lstStyle/>
                    <a:p>
                      <a:pPr algn="l" rtl="0" fontAlgn="t"/>
                      <a:r>
                        <a:rPr lang="en-US" sz="600" b="0" i="0" u="none" strike="noStrike" dirty="0">
                          <a:solidFill>
                            <a:srgbClr val="000000"/>
                          </a:solidFill>
                          <a:latin typeface="Arial Narrow" pitchFamily="34" charset="0"/>
                        </a:rPr>
                        <a:t>PMPM without Specialty</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$44.56</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$48.87</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$46.66</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$45.09</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1" i="0" u="none" strike="noStrike" dirty="0">
                          <a:solidFill>
                            <a:srgbClr val="000000"/>
                          </a:solidFill>
                          <a:latin typeface="Arial Narrow" pitchFamily="34" charset="0"/>
                        </a:rPr>
                        <a:t>$46.28</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94263">
                <a:tc>
                  <a:txBody>
                    <a:bodyPr/>
                    <a:lstStyle/>
                    <a:p>
                      <a:pPr algn="l" rtl="0" fontAlgn="ctr"/>
                      <a:r>
                        <a:rPr lang="en-US" sz="600" b="1" i="0" u="none" strike="noStrike" dirty="0">
                          <a:solidFill>
                            <a:srgbClr val="FFFFFF"/>
                          </a:solidFill>
                          <a:latin typeface="Arial Narrow" pitchFamily="34" charset="0"/>
                        </a:rPr>
                        <a:t>Other Summary</a:t>
                      </a:r>
                    </a:p>
                  </a:txBody>
                  <a:tcPr marL="0" marR="0" marT="0" marB="0" anchor="ctr">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600" b="1" i="0" u="none" strike="noStrike" dirty="0">
                          <a:solidFill>
                            <a:srgbClr val="FFFFFF"/>
                          </a:solidFill>
                          <a:latin typeface="Arial Narrow" pitchFamily="34" charset="0"/>
                        </a:rPr>
                        <a:t> </a:t>
                      </a:r>
                    </a:p>
                  </a:txBody>
                  <a:tcPr marL="0" marR="0" marT="0" marB="0">
                    <a:lnL w="6350" cap="flat" cmpd="sng" algn="ctr">
                      <a:solidFill>
                        <a:srgbClr val="D3D3D3"/>
                      </a:solidFill>
                      <a:prstDash val="solid"/>
                      <a:round/>
                      <a:headEnd type="none" w="med" len="med"/>
                      <a:tailEnd type="none" w="med" len="med"/>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600" b="1" i="0" u="none" strike="noStrike" dirty="0">
                          <a:solidFill>
                            <a:srgbClr val="FFFFFF"/>
                          </a:solidFill>
                          <a:latin typeface="Arial Narrow" pitchFamily="34" charset="0"/>
                        </a:rPr>
                        <a:t> </a:t>
                      </a:r>
                    </a:p>
                  </a:txBody>
                  <a:tcPr marL="0" marR="0" marT="0" marB="0">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600" b="1" i="0" u="none" strike="noStrike" dirty="0">
                          <a:solidFill>
                            <a:srgbClr val="FFFFFF"/>
                          </a:solidFill>
                          <a:latin typeface="Arial Narrow" pitchFamily="34" charset="0"/>
                        </a:rPr>
                        <a:t> </a:t>
                      </a:r>
                    </a:p>
                  </a:txBody>
                  <a:tcPr marL="0" marR="0" marT="0" marB="0">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600" b="1" i="0" u="none" strike="noStrike" dirty="0">
                          <a:solidFill>
                            <a:srgbClr val="FFFFFF"/>
                          </a:solidFill>
                          <a:latin typeface="Arial Narrow" pitchFamily="34" charset="0"/>
                        </a:rPr>
                        <a:t> </a:t>
                      </a:r>
                    </a:p>
                  </a:txBody>
                  <a:tcPr marL="0" marR="0" marT="0" marB="0">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600" b="1" i="0" u="none" strike="noStrike" dirty="0">
                          <a:solidFill>
                            <a:srgbClr val="FFFFFF"/>
                          </a:solidFill>
                          <a:latin typeface="Arial Narrow" pitchFamily="34" charset="0"/>
                        </a:rPr>
                        <a:t> </a:t>
                      </a:r>
                    </a:p>
                  </a:txBody>
                  <a:tcPr marL="0" marR="0" marT="0" marB="0">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r>
              <a:tr h="94263">
                <a:tc>
                  <a:txBody>
                    <a:bodyPr/>
                    <a:lstStyle/>
                    <a:p>
                      <a:pPr algn="l" rtl="0" fontAlgn="t"/>
                      <a:r>
                        <a:rPr lang="en-US" sz="600" b="0" i="0" u="none" strike="noStrike" dirty="0">
                          <a:solidFill>
                            <a:srgbClr val="000000"/>
                          </a:solidFill>
                          <a:latin typeface="Arial Narrow" pitchFamily="34" charset="0"/>
                        </a:rPr>
                        <a:t>Patients 7 or more Claims/Month</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16</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21</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17</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18</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1" i="0" u="none" strike="noStrike" dirty="0">
                          <a:solidFill>
                            <a:srgbClr val="000000"/>
                          </a:solidFill>
                          <a:latin typeface="Arial Narrow" pitchFamily="34" charset="0"/>
                        </a:rPr>
                        <a:t>18</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94263">
                <a:tc>
                  <a:txBody>
                    <a:bodyPr/>
                    <a:lstStyle/>
                    <a:p>
                      <a:pPr algn="l" rtl="0" fontAlgn="t"/>
                      <a:r>
                        <a:rPr lang="en-US" sz="600" b="0" i="0" u="none" strike="noStrike" dirty="0">
                          <a:solidFill>
                            <a:srgbClr val="000000"/>
                          </a:solidFill>
                          <a:latin typeface="Arial Narrow" pitchFamily="34" charset="0"/>
                        </a:rPr>
                        <a:t>Patients with 3 or more Controls</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5</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6</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7</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0" i="0" u="none" strike="noStrike" dirty="0">
                          <a:solidFill>
                            <a:srgbClr val="000000"/>
                          </a:solidFill>
                          <a:latin typeface="Arial Narrow" pitchFamily="34" charset="0"/>
                        </a:rPr>
                        <a:t>6</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600" b="1" i="0" u="none" strike="noStrike" dirty="0">
                          <a:solidFill>
                            <a:srgbClr val="000000"/>
                          </a:solidFill>
                          <a:latin typeface="Arial Narrow" pitchFamily="34" charset="0"/>
                        </a:rPr>
                        <a:t>6</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94263">
                <a:tc>
                  <a:txBody>
                    <a:bodyPr/>
                    <a:lstStyle/>
                    <a:p>
                      <a:pPr algn="l" rtl="0" fontAlgn="ctr"/>
                      <a:r>
                        <a:rPr lang="en-US" sz="600" b="1" i="0" u="none" strike="noStrike" dirty="0">
                          <a:solidFill>
                            <a:srgbClr val="FFFFFF"/>
                          </a:solidFill>
                          <a:latin typeface="Arial Narrow" pitchFamily="34" charset="0"/>
                        </a:rPr>
                        <a:t>Top 5 Drugs</a:t>
                      </a:r>
                    </a:p>
                  </a:txBody>
                  <a:tcPr marL="0" marR="0" marT="0" marB="0" anchor="ctr">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600" b="1" i="0" u="none" strike="noStrike" dirty="0">
                          <a:solidFill>
                            <a:srgbClr val="FFFFFF"/>
                          </a:solidFill>
                          <a:latin typeface="Arial Narrow" pitchFamily="34" charset="0"/>
                        </a:rPr>
                        <a:t> </a:t>
                      </a:r>
                    </a:p>
                  </a:txBody>
                  <a:tcPr marL="0" marR="0" marT="0" marB="0">
                    <a:lnL w="6350" cap="flat" cmpd="sng" algn="ctr">
                      <a:solidFill>
                        <a:srgbClr val="D3D3D3"/>
                      </a:solidFill>
                      <a:prstDash val="solid"/>
                      <a:round/>
                      <a:headEnd type="none" w="med" len="med"/>
                      <a:tailEnd type="none" w="med" len="med"/>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600" b="1" i="0" u="none" strike="noStrike" dirty="0">
                          <a:solidFill>
                            <a:srgbClr val="FFFFFF"/>
                          </a:solidFill>
                          <a:latin typeface="Arial Narrow" pitchFamily="34" charset="0"/>
                        </a:rPr>
                        <a:t> </a:t>
                      </a:r>
                    </a:p>
                  </a:txBody>
                  <a:tcPr marL="0" marR="0" marT="0" marB="0">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600" b="1" i="0" u="none" strike="noStrike" dirty="0">
                          <a:solidFill>
                            <a:srgbClr val="FFFFFF"/>
                          </a:solidFill>
                          <a:latin typeface="Arial Narrow" pitchFamily="34" charset="0"/>
                        </a:rPr>
                        <a:t> </a:t>
                      </a:r>
                    </a:p>
                  </a:txBody>
                  <a:tcPr marL="0" marR="0" marT="0" marB="0">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600" b="1" i="0" u="none" strike="noStrike" dirty="0">
                          <a:solidFill>
                            <a:srgbClr val="FFFFFF"/>
                          </a:solidFill>
                          <a:latin typeface="Arial Narrow" pitchFamily="34" charset="0"/>
                        </a:rPr>
                        <a:t> </a:t>
                      </a:r>
                    </a:p>
                  </a:txBody>
                  <a:tcPr marL="0" marR="0" marT="0" marB="0">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600" b="1" i="0" u="none" strike="noStrike" dirty="0">
                          <a:solidFill>
                            <a:srgbClr val="FFFFFF"/>
                          </a:solidFill>
                          <a:latin typeface="Arial Narrow" pitchFamily="34" charset="0"/>
                        </a:rPr>
                        <a:t> </a:t>
                      </a:r>
                    </a:p>
                  </a:txBody>
                  <a:tcPr marL="0" marR="0" marT="0" marB="0">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r>
              <a:tr h="94263">
                <a:tc>
                  <a:txBody>
                    <a:bodyPr/>
                    <a:lstStyle/>
                    <a:p>
                      <a:pPr algn="l" rtl="0" fontAlgn="t"/>
                      <a:r>
                        <a:rPr lang="en-US" sz="600" b="0" i="0" u="none" strike="noStrike" dirty="0">
                          <a:solidFill>
                            <a:srgbClr val="FFFFFF"/>
                          </a:solidFill>
                          <a:latin typeface="Arial Narrow" pitchFamily="34" charset="0"/>
                        </a:rPr>
                        <a:t> </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600" b="0" i="0" u="none" strike="noStrike" dirty="0">
                          <a:solidFill>
                            <a:srgbClr val="000000"/>
                          </a:solidFill>
                          <a:latin typeface="Arial Narrow" pitchFamily="34" charset="0"/>
                        </a:rPr>
                        <a:t>ENBREL SURECLICK</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600" b="0" i="0" u="none" strike="noStrike" dirty="0">
                          <a:solidFill>
                            <a:srgbClr val="000000"/>
                          </a:solidFill>
                          <a:latin typeface="Arial Narrow" pitchFamily="34" charset="0"/>
                        </a:rPr>
                        <a:t>LIPITOR</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600" b="0" i="0" u="none" strike="noStrike" dirty="0">
                          <a:solidFill>
                            <a:srgbClr val="000000"/>
                          </a:solidFill>
                          <a:latin typeface="Arial Narrow" pitchFamily="34" charset="0"/>
                        </a:rPr>
                        <a:t>LIPITOR</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600" b="0" i="0" u="none" strike="noStrike" dirty="0">
                          <a:solidFill>
                            <a:srgbClr val="000000"/>
                          </a:solidFill>
                          <a:latin typeface="Arial Narrow" pitchFamily="34" charset="0"/>
                        </a:rPr>
                        <a:t>ACTHAR HP</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600" b="1" i="0" u="none" strike="noStrike" dirty="0">
                          <a:solidFill>
                            <a:srgbClr val="000000"/>
                          </a:solidFill>
                          <a:latin typeface="Arial Narrow" pitchFamily="34" charset="0"/>
                        </a:rPr>
                        <a:t>LIPITOR</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94263">
                <a:tc>
                  <a:txBody>
                    <a:bodyPr/>
                    <a:lstStyle/>
                    <a:p>
                      <a:pPr algn="l" rtl="0" fontAlgn="t"/>
                      <a:r>
                        <a:rPr lang="en-US" sz="600" b="0" i="0" u="none" strike="noStrike" dirty="0">
                          <a:solidFill>
                            <a:srgbClr val="FFFFFF"/>
                          </a:solidFill>
                          <a:latin typeface="Arial Narrow" pitchFamily="34" charset="0"/>
                        </a:rPr>
                        <a:t> </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600" b="0" i="0" u="none" strike="noStrike" dirty="0">
                          <a:solidFill>
                            <a:srgbClr val="000000"/>
                          </a:solidFill>
                          <a:latin typeface="Arial Narrow" pitchFamily="34" charset="0"/>
                        </a:rPr>
                        <a:t>LIPITOR</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600" b="0" i="0" u="none" strike="noStrike" dirty="0">
                          <a:solidFill>
                            <a:srgbClr val="000000"/>
                          </a:solidFill>
                          <a:latin typeface="Arial Narrow" pitchFamily="34" charset="0"/>
                        </a:rPr>
                        <a:t>GILENYA</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600" b="0" i="0" u="none" strike="noStrike" dirty="0">
                          <a:solidFill>
                            <a:srgbClr val="000000"/>
                          </a:solidFill>
                          <a:latin typeface="Arial Narrow" pitchFamily="34" charset="0"/>
                        </a:rPr>
                        <a:t>GILENYA</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600" b="0" i="0" u="none" strike="noStrike" dirty="0">
                          <a:solidFill>
                            <a:srgbClr val="000000"/>
                          </a:solidFill>
                          <a:latin typeface="Arial Narrow" pitchFamily="34" charset="0"/>
                        </a:rPr>
                        <a:t>LIPITOR</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600" b="1" i="0" u="none" strike="noStrike" dirty="0">
                          <a:solidFill>
                            <a:srgbClr val="000000"/>
                          </a:solidFill>
                          <a:latin typeface="Arial Narrow" pitchFamily="34" charset="0"/>
                        </a:rPr>
                        <a:t>ENBREL SURECLICK</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94263">
                <a:tc>
                  <a:txBody>
                    <a:bodyPr/>
                    <a:lstStyle/>
                    <a:p>
                      <a:pPr algn="l" rtl="0" fontAlgn="t"/>
                      <a:r>
                        <a:rPr lang="en-US" sz="600" b="0" i="0" u="none" strike="noStrike" dirty="0">
                          <a:solidFill>
                            <a:srgbClr val="FFFFFF"/>
                          </a:solidFill>
                          <a:latin typeface="Arial Narrow" pitchFamily="34" charset="0"/>
                        </a:rPr>
                        <a:t> </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600" b="0" i="0" u="none" strike="noStrike" dirty="0">
                          <a:solidFill>
                            <a:srgbClr val="000000"/>
                          </a:solidFill>
                          <a:latin typeface="Arial Narrow" pitchFamily="34" charset="0"/>
                        </a:rPr>
                        <a:t>REBIF</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600" b="0" i="0" u="none" strike="noStrike" dirty="0">
                          <a:solidFill>
                            <a:srgbClr val="000000"/>
                          </a:solidFill>
                          <a:latin typeface="Arial Narrow" pitchFamily="34" charset="0"/>
                        </a:rPr>
                        <a:t>ENBREL SURECLICK</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600" b="0" i="0" u="none" strike="noStrike" dirty="0">
                          <a:solidFill>
                            <a:srgbClr val="000000"/>
                          </a:solidFill>
                          <a:latin typeface="Arial Narrow" pitchFamily="34" charset="0"/>
                        </a:rPr>
                        <a:t>HUMIRA PEN</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600" b="0" i="0" u="none" strike="noStrike" dirty="0">
                          <a:solidFill>
                            <a:srgbClr val="000000"/>
                          </a:solidFill>
                          <a:latin typeface="Arial Narrow" pitchFamily="34" charset="0"/>
                        </a:rPr>
                        <a:t>GILENYA</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600" b="1" i="0" u="none" strike="noStrike" dirty="0">
                          <a:solidFill>
                            <a:srgbClr val="000000"/>
                          </a:solidFill>
                          <a:latin typeface="Arial Narrow" pitchFamily="34" charset="0"/>
                        </a:rPr>
                        <a:t>GILENYA</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94263">
                <a:tc>
                  <a:txBody>
                    <a:bodyPr/>
                    <a:lstStyle/>
                    <a:p>
                      <a:pPr algn="l" rtl="0" fontAlgn="t"/>
                      <a:r>
                        <a:rPr lang="en-US" sz="600" b="0" i="0" u="none" strike="noStrike" dirty="0">
                          <a:solidFill>
                            <a:srgbClr val="FFFFFF"/>
                          </a:solidFill>
                          <a:latin typeface="Arial Narrow" pitchFamily="34" charset="0"/>
                        </a:rPr>
                        <a:t> </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600" b="0" i="0" u="none" strike="noStrike" dirty="0">
                          <a:solidFill>
                            <a:srgbClr val="000000"/>
                          </a:solidFill>
                          <a:latin typeface="Arial Narrow" pitchFamily="34" charset="0"/>
                        </a:rPr>
                        <a:t>CRESTOR</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600" b="0" i="0" u="none" strike="noStrike" dirty="0">
                          <a:solidFill>
                            <a:srgbClr val="000000"/>
                          </a:solidFill>
                          <a:latin typeface="Arial Narrow" pitchFamily="34" charset="0"/>
                        </a:rPr>
                        <a:t>CRESTOR</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600" b="0" i="0" u="none" strike="noStrike" dirty="0">
                          <a:solidFill>
                            <a:srgbClr val="000000"/>
                          </a:solidFill>
                          <a:latin typeface="Arial Narrow" pitchFamily="34" charset="0"/>
                        </a:rPr>
                        <a:t>PROVIGIL</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600" b="0" i="0" u="none" strike="noStrike" dirty="0">
                          <a:solidFill>
                            <a:srgbClr val="000000"/>
                          </a:solidFill>
                          <a:latin typeface="Arial Narrow" pitchFamily="34" charset="0"/>
                        </a:rPr>
                        <a:t>XELODA</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600" b="1" i="0" u="none" strike="noStrike" dirty="0">
                          <a:solidFill>
                            <a:srgbClr val="000000"/>
                          </a:solidFill>
                          <a:latin typeface="Arial Narrow" pitchFamily="34" charset="0"/>
                        </a:rPr>
                        <a:t>ACTHAR HP</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185671">
                <a:tc>
                  <a:txBody>
                    <a:bodyPr/>
                    <a:lstStyle/>
                    <a:p>
                      <a:pPr algn="l" rtl="0" fontAlgn="t"/>
                      <a:r>
                        <a:rPr lang="en-US" sz="600" b="0" i="0" u="none" strike="noStrike" dirty="0">
                          <a:solidFill>
                            <a:srgbClr val="FFFFFF"/>
                          </a:solidFill>
                          <a:latin typeface="Arial Narrow" pitchFamily="34" charset="0"/>
                        </a:rPr>
                        <a:t> </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600" b="0" i="0" u="none" strike="noStrike" dirty="0">
                          <a:solidFill>
                            <a:srgbClr val="000000"/>
                          </a:solidFill>
                          <a:latin typeface="Arial Narrow" pitchFamily="34" charset="0"/>
                        </a:rPr>
                        <a:t>HUMIRA PEN-CROHNS DISEASESTARTER</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600" b="0" i="0" u="none" strike="noStrike" dirty="0">
                          <a:solidFill>
                            <a:srgbClr val="000000"/>
                          </a:solidFill>
                          <a:latin typeface="Arial Narrow" pitchFamily="34" charset="0"/>
                        </a:rPr>
                        <a:t>PROVIGIL</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600" b="0" i="0" u="none" strike="noStrike" dirty="0">
                          <a:solidFill>
                            <a:srgbClr val="000000"/>
                          </a:solidFill>
                          <a:latin typeface="Arial Narrow" pitchFamily="34" charset="0"/>
                        </a:rPr>
                        <a:t>CYMBALTA</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600" b="0" i="0" u="none" strike="noStrike" dirty="0">
                          <a:solidFill>
                            <a:srgbClr val="000000"/>
                          </a:solidFill>
                          <a:latin typeface="Arial Narrow" pitchFamily="34" charset="0"/>
                        </a:rPr>
                        <a:t>ENBREL SURECLICK</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600" b="1" i="0" u="none" strike="noStrike" dirty="0">
                          <a:solidFill>
                            <a:srgbClr val="000000"/>
                          </a:solidFill>
                          <a:latin typeface="Arial Narrow" pitchFamily="34" charset="0"/>
                        </a:rPr>
                        <a:t>CRESTOR</a:t>
                      </a:r>
                    </a:p>
                  </a:txBody>
                  <a:tcPr marL="0" marR="0" marT="0" marB="0">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p:cNvSpPr>
          <p:nvPr>
            <p:ph type="title"/>
          </p:nvPr>
        </p:nvSpPr>
        <p:spPr/>
        <p:txBody>
          <a:bodyPr>
            <a:normAutofit/>
          </a:bodyPr>
          <a:lstStyle/>
          <a:p>
            <a:pPr algn="l" eaLnBrk="1" hangingPunct="1"/>
            <a:r>
              <a:rPr lang="en-US" dirty="0" smtClean="0"/>
              <a:t> 2011  Monthly Executive Summary</a:t>
            </a:r>
          </a:p>
        </p:txBody>
      </p:sp>
      <p:graphicFrame>
        <p:nvGraphicFramePr>
          <p:cNvPr id="6" name="Table 5"/>
          <p:cNvGraphicFramePr>
            <a:graphicFrameLocks noGrp="1"/>
          </p:cNvGraphicFramePr>
          <p:nvPr/>
        </p:nvGraphicFramePr>
        <p:xfrm>
          <a:off x="228603" y="1143023"/>
          <a:ext cx="8686786" cy="5181562"/>
        </p:xfrm>
        <a:graphic>
          <a:graphicData uri="http://schemas.openxmlformats.org/drawingml/2006/table">
            <a:tbl>
              <a:tblPr/>
              <a:tblGrid>
                <a:gridCol w="1142997"/>
                <a:gridCol w="533400"/>
                <a:gridCol w="762000"/>
                <a:gridCol w="609600"/>
                <a:gridCol w="609600"/>
                <a:gridCol w="609600"/>
                <a:gridCol w="533400"/>
                <a:gridCol w="533400"/>
                <a:gridCol w="533400"/>
                <a:gridCol w="685800"/>
                <a:gridCol w="457200"/>
                <a:gridCol w="609600"/>
                <a:gridCol w="378055"/>
                <a:gridCol w="688734"/>
              </a:tblGrid>
              <a:tr h="175647">
                <a:tc>
                  <a:txBody>
                    <a:bodyPr/>
                    <a:lstStyle/>
                    <a:p>
                      <a:pPr algn="ctr" rtl="0" fontAlgn="t"/>
                      <a:endParaRPr lang="en-US" sz="500" b="1" i="0" u="none" strike="noStrike" dirty="0">
                        <a:solidFill>
                          <a:srgbClr val="000000"/>
                        </a:solidFill>
                        <a:latin typeface="Arial Narrow" pitchFamily="34" charset="0"/>
                      </a:endParaRPr>
                    </a:p>
                  </a:txBody>
                  <a:tcPr marL="0" marR="0" marT="0" marB="0" anchor="b">
                    <a:lnL>
                      <a:noFill/>
                    </a:lnL>
                    <a:lnR>
                      <a:noFill/>
                    </a:lnR>
                    <a:lnT>
                      <a:noFill/>
                    </a:lnT>
                    <a:lnB w="6350" cap="flat" cmpd="sng" algn="ctr">
                      <a:solidFill>
                        <a:srgbClr val="D3D3D3"/>
                      </a:solidFill>
                      <a:prstDash val="solid"/>
                      <a:round/>
                      <a:headEnd type="none" w="med" len="med"/>
                      <a:tailEnd type="none" w="med" len="med"/>
                    </a:lnB>
                  </a:tcPr>
                </a:tc>
                <a:tc>
                  <a:txBody>
                    <a:bodyPr/>
                    <a:lstStyle/>
                    <a:p>
                      <a:pPr algn="ctr" rtl="0" fontAlgn="t"/>
                      <a:r>
                        <a:rPr lang="en-US" sz="500" b="1" i="0" u="none" strike="noStrike" dirty="0">
                          <a:solidFill>
                            <a:srgbClr val="000000"/>
                          </a:solidFill>
                          <a:latin typeface="Arial Narrow" pitchFamily="34" charset="0"/>
                        </a:rPr>
                        <a:t>Jan - 2011</a:t>
                      </a:r>
                    </a:p>
                  </a:txBody>
                  <a:tcPr marL="0" marR="0" marT="0" marB="0" anchor="b">
                    <a:lnL>
                      <a:noFill/>
                    </a:lnL>
                    <a:lnR>
                      <a:noFill/>
                    </a:lnR>
                    <a:lnT>
                      <a:noFill/>
                    </a:lnT>
                    <a:lnB>
                      <a:noFill/>
                    </a:lnB>
                  </a:tcPr>
                </a:tc>
                <a:tc>
                  <a:txBody>
                    <a:bodyPr/>
                    <a:lstStyle/>
                    <a:p>
                      <a:pPr algn="ctr" rtl="0" fontAlgn="t"/>
                      <a:r>
                        <a:rPr lang="en-US" sz="500" b="1" i="0" u="none" strike="noStrike" dirty="0">
                          <a:solidFill>
                            <a:srgbClr val="000000"/>
                          </a:solidFill>
                          <a:latin typeface="Arial Narrow" pitchFamily="34" charset="0"/>
                        </a:rPr>
                        <a:t>Feb - 2011</a:t>
                      </a:r>
                    </a:p>
                  </a:txBody>
                  <a:tcPr marL="0" marR="0" marT="0" marB="0" anchor="b">
                    <a:lnL>
                      <a:noFill/>
                    </a:lnL>
                    <a:lnR>
                      <a:noFill/>
                    </a:lnR>
                    <a:lnT>
                      <a:noFill/>
                    </a:lnT>
                    <a:lnB>
                      <a:noFill/>
                    </a:lnB>
                  </a:tcPr>
                </a:tc>
                <a:tc>
                  <a:txBody>
                    <a:bodyPr/>
                    <a:lstStyle/>
                    <a:p>
                      <a:pPr algn="ctr" rtl="0" fontAlgn="t"/>
                      <a:r>
                        <a:rPr lang="en-US" sz="500" b="1" i="0" u="none" strike="noStrike" dirty="0">
                          <a:solidFill>
                            <a:srgbClr val="000000"/>
                          </a:solidFill>
                          <a:latin typeface="Arial Narrow" pitchFamily="34" charset="0"/>
                        </a:rPr>
                        <a:t>Mar - 2011</a:t>
                      </a:r>
                    </a:p>
                  </a:txBody>
                  <a:tcPr marL="0" marR="0" marT="0" marB="0" anchor="b">
                    <a:lnL>
                      <a:noFill/>
                    </a:lnL>
                    <a:lnR>
                      <a:noFill/>
                    </a:lnR>
                    <a:lnT>
                      <a:noFill/>
                    </a:lnT>
                    <a:lnB>
                      <a:noFill/>
                    </a:lnB>
                  </a:tcPr>
                </a:tc>
                <a:tc>
                  <a:txBody>
                    <a:bodyPr/>
                    <a:lstStyle/>
                    <a:p>
                      <a:pPr algn="ctr" rtl="0" fontAlgn="t"/>
                      <a:r>
                        <a:rPr lang="en-US" sz="500" b="1" i="0" u="none" strike="noStrike" dirty="0">
                          <a:solidFill>
                            <a:srgbClr val="000000"/>
                          </a:solidFill>
                          <a:latin typeface="Arial Narrow" pitchFamily="34" charset="0"/>
                        </a:rPr>
                        <a:t>Apr - 2011</a:t>
                      </a:r>
                    </a:p>
                  </a:txBody>
                  <a:tcPr marL="0" marR="0" marT="0" marB="0" anchor="b">
                    <a:lnL>
                      <a:noFill/>
                    </a:lnL>
                    <a:lnR>
                      <a:noFill/>
                    </a:lnR>
                    <a:lnT>
                      <a:noFill/>
                    </a:lnT>
                    <a:lnB>
                      <a:noFill/>
                    </a:lnB>
                  </a:tcPr>
                </a:tc>
                <a:tc>
                  <a:txBody>
                    <a:bodyPr/>
                    <a:lstStyle/>
                    <a:p>
                      <a:pPr algn="ctr" rtl="0" fontAlgn="t"/>
                      <a:r>
                        <a:rPr lang="en-US" sz="500" b="1" i="0" u="none" strike="noStrike" dirty="0">
                          <a:solidFill>
                            <a:srgbClr val="000000"/>
                          </a:solidFill>
                          <a:latin typeface="Arial Narrow" pitchFamily="34" charset="0"/>
                        </a:rPr>
                        <a:t>May - 2011</a:t>
                      </a:r>
                    </a:p>
                  </a:txBody>
                  <a:tcPr marL="0" marR="0" marT="0" marB="0" anchor="b">
                    <a:lnL>
                      <a:noFill/>
                    </a:lnL>
                    <a:lnR>
                      <a:noFill/>
                    </a:lnR>
                    <a:lnT>
                      <a:noFill/>
                    </a:lnT>
                    <a:lnB>
                      <a:noFill/>
                    </a:lnB>
                  </a:tcPr>
                </a:tc>
                <a:tc>
                  <a:txBody>
                    <a:bodyPr/>
                    <a:lstStyle/>
                    <a:p>
                      <a:pPr algn="ctr" rtl="0" fontAlgn="t"/>
                      <a:r>
                        <a:rPr lang="en-US" sz="500" b="1" i="0" u="none" strike="noStrike" dirty="0">
                          <a:solidFill>
                            <a:srgbClr val="000000"/>
                          </a:solidFill>
                          <a:latin typeface="Arial Narrow" pitchFamily="34" charset="0"/>
                        </a:rPr>
                        <a:t>Jun - 2011</a:t>
                      </a:r>
                    </a:p>
                  </a:txBody>
                  <a:tcPr marL="0" marR="0" marT="0" marB="0" anchor="b">
                    <a:lnL>
                      <a:noFill/>
                    </a:lnL>
                    <a:lnR>
                      <a:noFill/>
                    </a:lnR>
                    <a:lnT>
                      <a:noFill/>
                    </a:lnT>
                    <a:lnB>
                      <a:noFill/>
                    </a:lnB>
                  </a:tcPr>
                </a:tc>
                <a:tc>
                  <a:txBody>
                    <a:bodyPr/>
                    <a:lstStyle/>
                    <a:p>
                      <a:pPr algn="ctr" rtl="0" fontAlgn="t"/>
                      <a:r>
                        <a:rPr lang="en-US" sz="500" b="1" i="0" u="none" strike="noStrike" dirty="0">
                          <a:solidFill>
                            <a:srgbClr val="000000"/>
                          </a:solidFill>
                          <a:latin typeface="Arial Narrow" pitchFamily="34" charset="0"/>
                        </a:rPr>
                        <a:t>Jul - 2011</a:t>
                      </a:r>
                    </a:p>
                  </a:txBody>
                  <a:tcPr marL="0" marR="0" marT="0" marB="0" anchor="b">
                    <a:lnL>
                      <a:noFill/>
                    </a:lnL>
                    <a:lnR>
                      <a:noFill/>
                    </a:lnR>
                    <a:lnT>
                      <a:noFill/>
                    </a:lnT>
                    <a:lnB>
                      <a:noFill/>
                    </a:lnB>
                  </a:tcPr>
                </a:tc>
                <a:tc>
                  <a:txBody>
                    <a:bodyPr/>
                    <a:lstStyle/>
                    <a:p>
                      <a:pPr algn="ctr" rtl="0" fontAlgn="t"/>
                      <a:r>
                        <a:rPr lang="en-US" sz="500" b="1" i="0" u="none" strike="noStrike" dirty="0">
                          <a:solidFill>
                            <a:srgbClr val="000000"/>
                          </a:solidFill>
                          <a:latin typeface="Arial Narrow" pitchFamily="34" charset="0"/>
                        </a:rPr>
                        <a:t>Aug - 2011</a:t>
                      </a:r>
                    </a:p>
                  </a:txBody>
                  <a:tcPr marL="0" marR="0" marT="0" marB="0" anchor="b">
                    <a:lnL>
                      <a:noFill/>
                    </a:lnL>
                    <a:lnR>
                      <a:noFill/>
                    </a:lnR>
                    <a:lnT>
                      <a:noFill/>
                    </a:lnT>
                    <a:lnB>
                      <a:noFill/>
                    </a:lnB>
                  </a:tcPr>
                </a:tc>
                <a:tc>
                  <a:txBody>
                    <a:bodyPr/>
                    <a:lstStyle/>
                    <a:p>
                      <a:pPr algn="ctr" rtl="0" fontAlgn="t"/>
                      <a:r>
                        <a:rPr lang="en-US" sz="500" b="1" i="0" u="none" strike="noStrike" dirty="0">
                          <a:solidFill>
                            <a:srgbClr val="000000"/>
                          </a:solidFill>
                          <a:latin typeface="Arial Narrow" pitchFamily="34" charset="0"/>
                        </a:rPr>
                        <a:t>Sep - 2011</a:t>
                      </a:r>
                    </a:p>
                  </a:txBody>
                  <a:tcPr marL="0" marR="0" marT="0" marB="0" anchor="b">
                    <a:lnL>
                      <a:noFill/>
                    </a:lnL>
                    <a:lnR>
                      <a:noFill/>
                    </a:lnR>
                    <a:lnT>
                      <a:noFill/>
                    </a:lnT>
                    <a:lnB>
                      <a:noFill/>
                    </a:lnB>
                  </a:tcPr>
                </a:tc>
                <a:tc>
                  <a:txBody>
                    <a:bodyPr/>
                    <a:lstStyle/>
                    <a:p>
                      <a:pPr algn="ctr" rtl="0" fontAlgn="t"/>
                      <a:r>
                        <a:rPr lang="en-US" sz="500" b="1" i="0" u="none" strike="noStrike" dirty="0">
                          <a:solidFill>
                            <a:srgbClr val="000000"/>
                          </a:solidFill>
                          <a:latin typeface="Arial Narrow" pitchFamily="34" charset="0"/>
                        </a:rPr>
                        <a:t>Oct - 2011</a:t>
                      </a:r>
                    </a:p>
                  </a:txBody>
                  <a:tcPr marL="0" marR="0" marT="0" marB="0" anchor="b">
                    <a:lnL>
                      <a:noFill/>
                    </a:lnL>
                    <a:lnR>
                      <a:noFill/>
                    </a:lnR>
                    <a:lnT>
                      <a:noFill/>
                    </a:lnT>
                    <a:lnB>
                      <a:noFill/>
                    </a:lnB>
                  </a:tcPr>
                </a:tc>
                <a:tc>
                  <a:txBody>
                    <a:bodyPr/>
                    <a:lstStyle/>
                    <a:p>
                      <a:pPr algn="ctr" rtl="0" fontAlgn="t"/>
                      <a:r>
                        <a:rPr lang="en-US" sz="500" b="1" i="0" u="none" strike="noStrike" dirty="0">
                          <a:solidFill>
                            <a:srgbClr val="000000"/>
                          </a:solidFill>
                          <a:latin typeface="Arial Narrow" pitchFamily="34" charset="0"/>
                        </a:rPr>
                        <a:t>Nov - 2011</a:t>
                      </a:r>
                    </a:p>
                  </a:txBody>
                  <a:tcPr marL="0" marR="0" marT="0" marB="0" anchor="b">
                    <a:lnL>
                      <a:noFill/>
                    </a:lnL>
                    <a:lnR>
                      <a:noFill/>
                    </a:lnR>
                    <a:lnT>
                      <a:noFill/>
                    </a:lnT>
                    <a:lnB>
                      <a:noFill/>
                    </a:lnB>
                  </a:tcPr>
                </a:tc>
                <a:tc>
                  <a:txBody>
                    <a:bodyPr/>
                    <a:lstStyle/>
                    <a:p>
                      <a:pPr algn="ctr" rtl="0" fontAlgn="t"/>
                      <a:r>
                        <a:rPr lang="en-US" sz="500" b="1" i="0" u="none" strike="noStrike" dirty="0">
                          <a:solidFill>
                            <a:srgbClr val="000000"/>
                          </a:solidFill>
                          <a:latin typeface="Arial Narrow" pitchFamily="34" charset="0"/>
                        </a:rPr>
                        <a:t>Dec - 2011</a:t>
                      </a:r>
                    </a:p>
                  </a:txBody>
                  <a:tcPr marL="0" marR="0" marT="0" marB="0" anchor="b">
                    <a:lnL>
                      <a:noFill/>
                    </a:lnL>
                    <a:lnR>
                      <a:noFill/>
                    </a:lnR>
                    <a:lnT>
                      <a:noFill/>
                    </a:lnT>
                    <a:lnB>
                      <a:noFill/>
                    </a:lnB>
                  </a:tcPr>
                </a:tc>
                <a:tc>
                  <a:txBody>
                    <a:bodyPr/>
                    <a:lstStyle/>
                    <a:p>
                      <a:pPr algn="ctr" rtl="0" fontAlgn="t"/>
                      <a:r>
                        <a:rPr lang="en-US" sz="500" b="1" i="0" u="none" strike="noStrike" dirty="0">
                          <a:solidFill>
                            <a:srgbClr val="000000"/>
                          </a:solidFill>
                          <a:latin typeface="Arial Narrow" pitchFamily="34" charset="0"/>
                        </a:rPr>
                        <a:t>Rolling Total for 12 Months</a:t>
                      </a:r>
                    </a:p>
                  </a:txBody>
                  <a:tcPr marL="0" marR="0" marT="0" marB="0" anchor="b">
                    <a:lnL>
                      <a:noFill/>
                    </a:lnL>
                    <a:lnR>
                      <a:noFill/>
                    </a:lnR>
                    <a:lnT>
                      <a:noFill/>
                    </a:lnT>
                    <a:lnB>
                      <a:noFill/>
                    </a:lnB>
                  </a:tcPr>
                </a:tc>
              </a:tr>
              <a:tr h="87823">
                <a:tc>
                  <a:txBody>
                    <a:bodyPr/>
                    <a:lstStyle/>
                    <a:p>
                      <a:pPr algn="l" rtl="0" fontAlgn="ctr"/>
                      <a:r>
                        <a:rPr lang="en-US" sz="500" b="1" i="0" u="none" strike="noStrike" dirty="0">
                          <a:solidFill>
                            <a:srgbClr val="FFFFFF"/>
                          </a:solidFill>
                          <a:latin typeface="Arial Narrow" pitchFamily="34" charset="0"/>
                        </a:rPr>
                        <a:t>Membership Summary</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w="6350" cap="flat" cmpd="sng" algn="ctr">
                      <a:solidFill>
                        <a:srgbClr val="D3D3D3"/>
                      </a:solidFill>
                      <a:prstDash val="solid"/>
                      <a:round/>
                      <a:headEnd type="none" w="med" len="med"/>
                      <a:tailEnd type="none" w="med" len="med"/>
                    </a:lnL>
                    <a:lnR>
                      <a:noFill/>
                    </a:lnR>
                    <a:lnT>
                      <a:noFill/>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a:noFill/>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a:noFill/>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a:noFill/>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a:noFill/>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a:noFill/>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a:noFill/>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a:noFill/>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a:noFill/>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a:noFill/>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a:noFill/>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a:noFill/>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a:noFill/>
                    </a:lnT>
                    <a:lnB w="6350" cap="flat" cmpd="sng" algn="ctr">
                      <a:solidFill>
                        <a:srgbClr val="D3D3D3"/>
                      </a:solidFill>
                      <a:prstDash val="solid"/>
                      <a:round/>
                      <a:headEnd type="none" w="med" len="med"/>
                      <a:tailEnd type="none" w="med" len="med"/>
                    </a:lnB>
                    <a:solidFill>
                      <a:srgbClr val="00008B"/>
                    </a:solidFill>
                  </a:tcPr>
                </a:tc>
              </a:tr>
              <a:tr h="87823">
                <a:tc>
                  <a:txBody>
                    <a:bodyPr/>
                    <a:lstStyle/>
                    <a:p>
                      <a:pPr algn="l" rtl="0" fontAlgn="t"/>
                      <a:r>
                        <a:rPr lang="en-US" sz="500" b="0" i="0" u="none" strike="noStrike" dirty="0">
                          <a:solidFill>
                            <a:srgbClr val="000000"/>
                          </a:solidFill>
                          <a:latin typeface="Arial Narrow" pitchFamily="34" charset="0"/>
                        </a:rPr>
                        <a:t>Member Count</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1,337</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1,314</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1,306</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1,294</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1,308</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1,305</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1,286</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1,294</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1,241</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1,232</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1,232</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1,487</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1" i="0" u="none" strike="noStrike" dirty="0">
                          <a:solidFill>
                            <a:srgbClr val="000000"/>
                          </a:solidFill>
                          <a:latin typeface="Arial Narrow" pitchFamily="34" charset="0"/>
                        </a:rPr>
                        <a:t>1,303</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87823">
                <a:tc>
                  <a:txBody>
                    <a:bodyPr/>
                    <a:lstStyle/>
                    <a:p>
                      <a:pPr algn="l" rtl="0" fontAlgn="t"/>
                      <a:r>
                        <a:rPr lang="en-US" sz="500" b="0" i="0" u="none" strike="noStrike" dirty="0">
                          <a:solidFill>
                            <a:srgbClr val="000000"/>
                          </a:solidFill>
                          <a:latin typeface="Arial Narrow" pitchFamily="34" charset="0"/>
                        </a:rPr>
                        <a:t>Utilizing Member Count</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376</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380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385</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388</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390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385</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380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369</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361</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393</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385</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386</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1" i="0" u="none" strike="noStrike" dirty="0">
                          <a:solidFill>
                            <a:srgbClr val="000000"/>
                          </a:solidFill>
                          <a:latin typeface="Arial Narrow" pitchFamily="34" charset="0"/>
                        </a:rPr>
                        <a:t>381</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87823">
                <a:tc>
                  <a:txBody>
                    <a:bodyPr/>
                    <a:lstStyle/>
                    <a:p>
                      <a:pPr algn="l" rtl="0" fontAlgn="t"/>
                      <a:r>
                        <a:rPr lang="en-US" sz="500" b="0" i="0" u="none" strike="noStrike" dirty="0">
                          <a:solidFill>
                            <a:srgbClr val="000000"/>
                          </a:solidFill>
                          <a:latin typeface="Arial Narrow" pitchFamily="34" charset="0"/>
                        </a:rPr>
                        <a:t>Percent Utilizing</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28.1%</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28.9%</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29.5%</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30.0%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29.8%</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29.5%</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29.5%</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28.5%</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29.1%</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31.9%</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31.3%</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26.0%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1" i="0" u="none" strike="noStrike" dirty="0">
                          <a:solidFill>
                            <a:srgbClr val="000000"/>
                          </a:solidFill>
                          <a:latin typeface="Arial Narrow" pitchFamily="34" charset="0"/>
                        </a:rPr>
                        <a:t>29.3%</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87823">
                <a:tc>
                  <a:txBody>
                    <a:bodyPr/>
                    <a:lstStyle/>
                    <a:p>
                      <a:pPr algn="l" rtl="0" fontAlgn="ctr"/>
                      <a:r>
                        <a:rPr lang="en-US" sz="500" b="1" i="0" u="none" strike="noStrike" dirty="0">
                          <a:solidFill>
                            <a:srgbClr val="FFFFFF"/>
                          </a:solidFill>
                          <a:latin typeface="Arial Narrow" pitchFamily="34" charset="0"/>
                        </a:rPr>
                        <a:t>Claim Summary</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w="6350" cap="flat" cmpd="sng" algn="ctr">
                      <a:solidFill>
                        <a:srgbClr val="D3D3D3"/>
                      </a:solidFill>
                      <a:prstDash val="solid"/>
                      <a:round/>
                      <a:headEnd type="none" w="med" len="med"/>
                      <a:tailEnd type="none" w="med" len="med"/>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r>
              <a:tr h="87823">
                <a:tc>
                  <a:txBody>
                    <a:bodyPr/>
                    <a:lstStyle/>
                    <a:p>
                      <a:pPr algn="l" rtl="0" fontAlgn="t"/>
                      <a:r>
                        <a:rPr lang="en-US" sz="500" b="0" i="0" u="none" strike="noStrike" dirty="0">
                          <a:solidFill>
                            <a:srgbClr val="000000"/>
                          </a:solidFill>
                          <a:latin typeface="Arial Narrow" pitchFamily="34" charset="0"/>
                        </a:rPr>
                        <a:t>Net Claims (Mail/Retail)</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930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892</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976</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952</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965</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973</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924</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870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889</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908</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941</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959</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1" i="0" u="none" strike="noStrike" dirty="0">
                          <a:solidFill>
                            <a:srgbClr val="000000"/>
                          </a:solidFill>
                          <a:latin typeface="Arial Narrow" pitchFamily="34" charset="0"/>
                        </a:rPr>
                        <a:t>11,179</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87823">
                <a:tc>
                  <a:txBody>
                    <a:bodyPr/>
                    <a:lstStyle/>
                    <a:p>
                      <a:pPr algn="l" rtl="0" fontAlgn="t"/>
                      <a:r>
                        <a:rPr lang="en-US" sz="500" b="0" i="0" u="none" strike="noStrike" dirty="0">
                          <a:solidFill>
                            <a:srgbClr val="000000"/>
                          </a:solidFill>
                          <a:latin typeface="Arial Narrow" pitchFamily="34" charset="0"/>
                        </a:rPr>
                        <a:t>Claims per Elig Member per Month</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0.70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0.68</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0.75</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0.74</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0.74</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0.75</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0.72</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0.67</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0.72</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0.74</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0.76</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0.64</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1" i="0" u="none" strike="noStrike" dirty="0">
                          <a:solidFill>
                            <a:srgbClr val="000000"/>
                          </a:solidFill>
                          <a:latin typeface="Arial Narrow" pitchFamily="34" charset="0"/>
                        </a:rPr>
                        <a:t>0.71</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87823">
                <a:tc>
                  <a:txBody>
                    <a:bodyPr/>
                    <a:lstStyle/>
                    <a:p>
                      <a:pPr algn="l" rtl="0" fontAlgn="t"/>
                      <a:r>
                        <a:rPr lang="en-US" sz="500" b="0" i="0" u="none" strike="noStrike" dirty="0">
                          <a:solidFill>
                            <a:srgbClr val="000000"/>
                          </a:solidFill>
                          <a:latin typeface="Arial Narrow" pitchFamily="34" charset="0"/>
                        </a:rPr>
                        <a:t>Total Claims for Brand</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322</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317</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346</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339</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330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328</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330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303</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308</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303</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304</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307</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1" i="0" u="none" strike="noStrike" dirty="0">
                          <a:solidFill>
                            <a:srgbClr val="000000"/>
                          </a:solidFill>
                          <a:latin typeface="Arial Narrow" pitchFamily="34" charset="0"/>
                        </a:rPr>
                        <a:t>3,837</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87823">
                <a:tc>
                  <a:txBody>
                    <a:bodyPr/>
                    <a:lstStyle/>
                    <a:p>
                      <a:pPr algn="l" rtl="0" fontAlgn="t"/>
                      <a:r>
                        <a:rPr lang="en-US" sz="500" b="0" i="0" u="none" strike="noStrike" dirty="0">
                          <a:solidFill>
                            <a:srgbClr val="000000"/>
                          </a:solidFill>
                          <a:latin typeface="Arial Narrow" pitchFamily="34" charset="0"/>
                        </a:rPr>
                        <a:t>Total Claims for Generic</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590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553</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611</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594</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617</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623</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577</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545</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566</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588</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622</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603</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1" i="0" u="none" strike="noStrike" dirty="0">
                          <a:solidFill>
                            <a:srgbClr val="000000"/>
                          </a:solidFill>
                          <a:latin typeface="Arial Narrow" pitchFamily="34" charset="0"/>
                        </a:rPr>
                        <a:t>7,089</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87823">
                <a:tc>
                  <a:txBody>
                    <a:bodyPr/>
                    <a:lstStyle/>
                    <a:p>
                      <a:pPr algn="l" rtl="0" fontAlgn="t"/>
                      <a:r>
                        <a:rPr lang="en-US" sz="500" b="0" i="0" u="none" strike="noStrike" dirty="0">
                          <a:solidFill>
                            <a:srgbClr val="000000"/>
                          </a:solidFill>
                          <a:latin typeface="Arial Narrow" pitchFamily="34" charset="0"/>
                        </a:rPr>
                        <a:t>Total Claims for Brand w/Gen Equiv</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18</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22</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19</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19</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18</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22</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17</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22</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15</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17</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15</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49</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1" i="0" u="none" strike="noStrike" dirty="0">
                          <a:solidFill>
                            <a:srgbClr val="000000"/>
                          </a:solidFill>
                          <a:latin typeface="Arial Narrow" pitchFamily="34" charset="0"/>
                        </a:rPr>
                        <a:t>253</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87823">
                <a:tc>
                  <a:txBody>
                    <a:bodyPr/>
                    <a:lstStyle/>
                    <a:p>
                      <a:pPr algn="l" rtl="0" fontAlgn="t"/>
                      <a:r>
                        <a:rPr lang="en-US" sz="500" b="0" i="0" u="none" strike="noStrike" dirty="0">
                          <a:solidFill>
                            <a:srgbClr val="000000"/>
                          </a:solidFill>
                          <a:latin typeface="Arial Narrow" pitchFamily="34" charset="0"/>
                        </a:rPr>
                        <a:t>Generic % of Total Claims</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63.4%</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62.0%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62.6%</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62.4%</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63.9%</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64.0%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62.4%</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62.6%</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63.7%</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64.8%</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66.1%</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62.9%</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1" i="0" u="none" strike="noStrike" dirty="0">
                          <a:solidFill>
                            <a:srgbClr val="000000"/>
                          </a:solidFill>
                          <a:latin typeface="Arial Narrow" pitchFamily="34" charset="0"/>
                        </a:rPr>
                        <a:t>63.4%</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87823">
                <a:tc>
                  <a:txBody>
                    <a:bodyPr/>
                    <a:lstStyle/>
                    <a:p>
                      <a:pPr algn="l" rtl="0" fontAlgn="t"/>
                      <a:r>
                        <a:rPr lang="en-US" sz="500" b="0" i="0" u="none" strike="noStrike" dirty="0">
                          <a:solidFill>
                            <a:srgbClr val="000000"/>
                          </a:solidFill>
                          <a:latin typeface="Arial Narrow" pitchFamily="34" charset="0"/>
                        </a:rPr>
                        <a:t>Mail Order Claims</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21</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21</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15</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27</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9</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26</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20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19</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19</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19</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28</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18</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1" i="0" u="none" strike="noStrike" dirty="0">
                          <a:solidFill>
                            <a:srgbClr val="000000"/>
                          </a:solidFill>
                          <a:latin typeface="Arial Narrow" pitchFamily="34" charset="0"/>
                        </a:rPr>
                        <a:t>242</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87823">
                <a:tc>
                  <a:txBody>
                    <a:bodyPr/>
                    <a:lstStyle/>
                    <a:p>
                      <a:pPr algn="l" rtl="0" fontAlgn="t"/>
                      <a:r>
                        <a:rPr lang="en-US" sz="500" b="0" i="0" u="none" strike="noStrike" dirty="0">
                          <a:solidFill>
                            <a:srgbClr val="000000"/>
                          </a:solidFill>
                          <a:latin typeface="Arial Narrow" pitchFamily="34" charset="0"/>
                        </a:rPr>
                        <a:t>Mail Order % of Total Claims</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2.3%</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2.4%</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1.5%</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2.8%</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0.9%</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2.7%</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2.2%</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2.2%</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2.1%</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2.1%</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3.0%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1.9%</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1" i="0" u="none" strike="noStrike" dirty="0">
                          <a:solidFill>
                            <a:srgbClr val="000000"/>
                          </a:solidFill>
                          <a:latin typeface="Arial Narrow" pitchFamily="34" charset="0"/>
                        </a:rPr>
                        <a:t>2.2%</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87823">
                <a:tc>
                  <a:txBody>
                    <a:bodyPr/>
                    <a:lstStyle/>
                    <a:p>
                      <a:pPr algn="l" rtl="0" fontAlgn="ctr"/>
                      <a:r>
                        <a:rPr lang="en-US" sz="500" b="1" i="0" u="none" strike="noStrike" dirty="0">
                          <a:solidFill>
                            <a:srgbClr val="FFFFFF"/>
                          </a:solidFill>
                          <a:latin typeface="Arial Narrow" pitchFamily="34" charset="0"/>
                        </a:rPr>
                        <a:t>Claims Cost Summary</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w="6350" cap="flat" cmpd="sng" algn="ctr">
                      <a:solidFill>
                        <a:srgbClr val="D3D3D3"/>
                      </a:solidFill>
                      <a:prstDash val="solid"/>
                      <a:round/>
                      <a:headEnd type="none" w="med" len="med"/>
                      <a:tailEnd type="none" w="med" len="med"/>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r>
              <a:tr h="87823">
                <a:tc>
                  <a:txBody>
                    <a:bodyPr/>
                    <a:lstStyle/>
                    <a:p>
                      <a:pPr algn="l" rtl="0" fontAlgn="t"/>
                      <a:r>
                        <a:rPr lang="en-US" sz="500" b="0" i="0" u="none" strike="noStrike" dirty="0">
                          <a:solidFill>
                            <a:srgbClr val="000000"/>
                          </a:solidFill>
                          <a:latin typeface="Arial Narrow" pitchFamily="34" charset="0"/>
                        </a:rPr>
                        <a:t>Total Prescription Cost</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$83,920.32</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$85,278.30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$82,936.30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$85,148.18</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$85,245.24</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$82,369.69</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$81,588.93</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$74,849.89</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$81,745.00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$76,553.30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$82,623.80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$115,999.68</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1" i="0" u="none" strike="noStrike" dirty="0">
                          <a:solidFill>
                            <a:srgbClr val="000000"/>
                          </a:solidFill>
                          <a:latin typeface="Arial Narrow" pitchFamily="34" charset="0"/>
                        </a:rPr>
                        <a:t>$1,018,258.63</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87823">
                <a:tc>
                  <a:txBody>
                    <a:bodyPr/>
                    <a:lstStyle/>
                    <a:p>
                      <a:pPr algn="l" rtl="0" fontAlgn="t"/>
                      <a:r>
                        <a:rPr lang="en-US" sz="500" b="0" i="0" u="none" strike="noStrike" dirty="0">
                          <a:solidFill>
                            <a:srgbClr val="000000"/>
                          </a:solidFill>
                          <a:latin typeface="Arial Narrow" pitchFamily="34" charset="0"/>
                        </a:rPr>
                        <a:t>Total Ingredient Cost</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$82,699.92</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$84,109.20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$81,644.35</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$83,950.28</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$84,007.64</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$81,145.09</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$80,418.98</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$73,747.49</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$80,619.20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$75,405.45</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$81,437.65</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$114,770.63</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1" i="0" u="none" strike="noStrike" dirty="0">
                          <a:solidFill>
                            <a:srgbClr val="000000"/>
                          </a:solidFill>
                          <a:latin typeface="Arial Narrow" pitchFamily="34" charset="0"/>
                        </a:rPr>
                        <a:t>$1,003,955.88</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87823">
                <a:tc>
                  <a:txBody>
                    <a:bodyPr/>
                    <a:lstStyle/>
                    <a:p>
                      <a:pPr algn="l" rtl="0" fontAlgn="t"/>
                      <a:r>
                        <a:rPr lang="en-US" sz="500" b="0" i="0" u="none" strike="noStrike" dirty="0">
                          <a:solidFill>
                            <a:srgbClr val="000000"/>
                          </a:solidFill>
                          <a:latin typeface="Arial Narrow" pitchFamily="34" charset="0"/>
                        </a:rPr>
                        <a:t>Total Dispensing Fee</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$1,220.40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$1,169.10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$1,291.95</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$1,197.90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$1,237.60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$1,224.60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$1,169.95</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$1,102.40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$1,125.80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$1,147.85</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$1,186.15</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$1,229.05</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1" i="0" u="none" strike="noStrike" dirty="0">
                          <a:solidFill>
                            <a:srgbClr val="000000"/>
                          </a:solidFill>
                          <a:latin typeface="Arial Narrow" pitchFamily="34" charset="0"/>
                        </a:rPr>
                        <a:t>$14,302.75</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87823">
                <a:tc>
                  <a:txBody>
                    <a:bodyPr/>
                    <a:lstStyle/>
                    <a:p>
                      <a:pPr algn="l" rtl="0" fontAlgn="t"/>
                      <a:r>
                        <a:rPr lang="en-US" sz="500" b="0" i="0" u="none" strike="noStrike" dirty="0">
                          <a:solidFill>
                            <a:srgbClr val="000000"/>
                          </a:solidFill>
                          <a:latin typeface="Arial Narrow" pitchFamily="34" charset="0"/>
                        </a:rPr>
                        <a:t>Total Other (e.g. tax)</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$0.00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$0.00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$0.00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$0.00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$0.00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$0.00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$0.00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$0.00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$0.00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$0.00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$0.00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$0.00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1" i="0" u="none" strike="noStrike" dirty="0">
                          <a:solidFill>
                            <a:srgbClr val="000000"/>
                          </a:solidFill>
                          <a:latin typeface="Arial Narrow" pitchFamily="34" charset="0"/>
                        </a:rPr>
                        <a:t>$0.00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87823">
                <a:tc>
                  <a:txBody>
                    <a:bodyPr/>
                    <a:lstStyle/>
                    <a:p>
                      <a:pPr algn="l" rtl="0" fontAlgn="t"/>
                      <a:r>
                        <a:rPr lang="en-US" sz="500" b="0" i="0" u="none" strike="noStrike" dirty="0">
                          <a:solidFill>
                            <a:srgbClr val="000000"/>
                          </a:solidFill>
                          <a:latin typeface="Arial Narrow" pitchFamily="34" charset="0"/>
                        </a:rPr>
                        <a:t>Avg Total Cost per Claim</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$90.24</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$95.60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$84.98</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$89.44</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$88.34</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$84.66</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$88.30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$86.03</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$91.95</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$84.31</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$87.80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$120.96</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1" i="0" u="none" strike="noStrike" dirty="0">
                          <a:solidFill>
                            <a:srgbClr val="000000"/>
                          </a:solidFill>
                          <a:latin typeface="Arial Narrow" pitchFamily="34" charset="0"/>
                        </a:rPr>
                        <a:t>$91.09</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87823">
                <a:tc>
                  <a:txBody>
                    <a:bodyPr/>
                    <a:lstStyle/>
                    <a:p>
                      <a:pPr algn="l" rtl="0" fontAlgn="t"/>
                      <a:r>
                        <a:rPr lang="en-US" sz="500" b="0" i="0" u="none" strike="noStrike" dirty="0">
                          <a:solidFill>
                            <a:srgbClr val="000000"/>
                          </a:solidFill>
                          <a:latin typeface="Arial Narrow" pitchFamily="34" charset="0"/>
                        </a:rPr>
                        <a:t>Avg Total Cost for Brand</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$204.83</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$222.86</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$187.23</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$183.10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$184.67</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$193.78</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$198.44</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$195.33</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$211.00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$200.81</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$206.03</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$307.94</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1" i="0" u="none" strike="noStrike" dirty="0">
                          <a:solidFill>
                            <a:srgbClr val="000000"/>
                          </a:solidFill>
                          <a:latin typeface="Arial Narrow" pitchFamily="34" charset="0"/>
                        </a:rPr>
                        <a:t>$207.36</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87823">
                <a:tc>
                  <a:txBody>
                    <a:bodyPr/>
                    <a:lstStyle/>
                    <a:p>
                      <a:pPr algn="l" rtl="0" fontAlgn="t"/>
                      <a:r>
                        <a:rPr lang="en-US" sz="500" b="0" i="0" u="none" strike="noStrike" dirty="0">
                          <a:solidFill>
                            <a:srgbClr val="000000"/>
                          </a:solidFill>
                          <a:latin typeface="Arial Narrow" pitchFamily="34" charset="0"/>
                        </a:rPr>
                        <a:t>Avg Total Cost for Generic</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$28.66</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$24.45</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$26.92</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$36.20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$36.21</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$26.19</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$26.15</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$25.01</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$27.72</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$24.77</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$30.12</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$27.37</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1" i="0" u="none" strike="noStrike" dirty="0">
                          <a:solidFill>
                            <a:srgbClr val="000000"/>
                          </a:solidFill>
                          <a:latin typeface="Arial Narrow" pitchFamily="34" charset="0"/>
                        </a:rPr>
                        <a:t>$28.39</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87823">
                <a:tc>
                  <a:txBody>
                    <a:bodyPr/>
                    <a:lstStyle/>
                    <a:p>
                      <a:pPr algn="l" rtl="0" fontAlgn="t"/>
                      <a:r>
                        <a:rPr lang="en-US" sz="500" b="0" i="0" u="none" strike="noStrike" dirty="0">
                          <a:solidFill>
                            <a:srgbClr val="000000"/>
                          </a:solidFill>
                          <a:latin typeface="Arial Narrow" pitchFamily="34" charset="0"/>
                        </a:rPr>
                        <a:t>Avg Total Cost for Brand w/Gen Equiv</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$58.74</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$50.66</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$89.67</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$82.97</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$109.28</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$113.54</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$59.72</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$92.54</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$71.19</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$67.19</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$83.78</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$101.18</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1" i="0" u="none" strike="noStrike" dirty="0">
                          <a:solidFill>
                            <a:srgbClr val="000000"/>
                          </a:solidFill>
                          <a:latin typeface="Arial Narrow" pitchFamily="34" charset="0"/>
                        </a:rPr>
                        <a:t>$84.56</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87823">
                <a:tc>
                  <a:txBody>
                    <a:bodyPr/>
                    <a:lstStyle/>
                    <a:p>
                      <a:pPr algn="l" rtl="0" fontAlgn="ctr"/>
                      <a:r>
                        <a:rPr lang="en-US" sz="500" b="1" i="0" u="none" strike="noStrike" dirty="0">
                          <a:solidFill>
                            <a:srgbClr val="FFFFFF"/>
                          </a:solidFill>
                          <a:latin typeface="Arial Narrow" pitchFamily="34" charset="0"/>
                        </a:rPr>
                        <a:t>Member Cost Summary</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w="6350" cap="flat" cmpd="sng" algn="ctr">
                      <a:solidFill>
                        <a:srgbClr val="D3D3D3"/>
                      </a:solidFill>
                      <a:prstDash val="solid"/>
                      <a:round/>
                      <a:headEnd type="none" w="med" len="med"/>
                      <a:tailEnd type="none" w="med" len="med"/>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r>
              <a:tr h="87823">
                <a:tc>
                  <a:txBody>
                    <a:bodyPr/>
                    <a:lstStyle/>
                    <a:p>
                      <a:pPr algn="l" rtl="0" fontAlgn="t"/>
                      <a:r>
                        <a:rPr lang="en-US" sz="500" b="0" i="0" u="none" strike="noStrike" dirty="0">
                          <a:solidFill>
                            <a:srgbClr val="000000"/>
                          </a:solidFill>
                          <a:latin typeface="Arial Narrow" pitchFamily="34" charset="0"/>
                        </a:rPr>
                        <a:t>Total Copay</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$10,735.43</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$10,712.22</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$11,140.39</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$12,059.38</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$11,467.43</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$10,618.58</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$9,653.84</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$9,776.13</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$9,357.04</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$9,645.13</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$9,797.59</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$9,942.54</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1" i="0" u="none" strike="noStrike" dirty="0">
                          <a:solidFill>
                            <a:srgbClr val="000000"/>
                          </a:solidFill>
                          <a:latin typeface="Arial Narrow" pitchFamily="34" charset="0"/>
                        </a:rPr>
                        <a:t>$124,905.70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87823">
                <a:tc>
                  <a:txBody>
                    <a:bodyPr/>
                    <a:lstStyle/>
                    <a:p>
                      <a:pPr algn="l" rtl="0" fontAlgn="t"/>
                      <a:r>
                        <a:rPr lang="en-US" sz="500" b="0" i="0" u="none" strike="noStrike" dirty="0">
                          <a:solidFill>
                            <a:srgbClr val="000000"/>
                          </a:solidFill>
                          <a:latin typeface="Arial Narrow" pitchFamily="34" charset="0"/>
                        </a:rPr>
                        <a:t>Avg Copay per Claim</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$11.54</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$12.01</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$11.41</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$12.67</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$11.88</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$10.91</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$10.45</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$11.24</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$10.53</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$10.62</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$10.41</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$10.37</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1" i="0" u="none" strike="noStrike" dirty="0">
                          <a:solidFill>
                            <a:srgbClr val="000000"/>
                          </a:solidFill>
                          <a:latin typeface="Arial Narrow" pitchFamily="34" charset="0"/>
                        </a:rPr>
                        <a:t>$11.17</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87823">
                <a:tc>
                  <a:txBody>
                    <a:bodyPr/>
                    <a:lstStyle/>
                    <a:p>
                      <a:pPr algn="l" rtl="0" fontAlgn="t"/>
                      <a:r>
                        <a:rPr lang="en-US" sz="500" b="0" i="0" u="none" strike="noStrike" dirty="0">
                          <a:solidFill>
                            <a:srgbClr val="000000"/>
                          </a:solidFill>
                          <a:latin typeface="Arial Narrow" pitchFamily="34" charset="0"/>
                        </a:rPr>
                        <a:t>Avg Copay for Brand</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$17.38</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$17.84</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$17.29</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$17.60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$17.44</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$18.09</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$17.48</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$18.44</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$17.87</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$17.39</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$18.25</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$18.00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1" i="0" u="none" strike="noStrike" dirty="0">
                          <a:solidFill>
                            <a:srgbClr val="000000"/>
                          </a:solidFill>
                          <a:latin typeface="Arial Narrow" pitchFamily="34" charset="0"/>
                        </a:rPr>
                        <a:t>$17.75</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87823">
                <a:tc>
                  <a:txBody>
                    <a:bodyPr/>
                    <a:lstStyle/>
                    <a:p>
                      <a:pPr algn="l" rtl="0" fontAlgn="t"/>
                      <a:r>
                        <a:rPr lang="en-US" sz="500" b="0" i="0" u="none" strike="noStrike" dirty="0">
                          <a:solidFill>
                            <a:srgbClr val="000000"/>
                          </a:solidFill>
                          <a:latin typeface="Arial Narrow" pitchFamily="34" charset="0"/>
                        </a:rPr>
                        <a:t>Avg Copay for Generic</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$8.11</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$7.72</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$7.78</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$9.02</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$8.69</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$6.17</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$6.12</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$6.10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$6.30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$6.21</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$6.27</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$6.16</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1" i="0" u="none" strike="noStrike" dirty="0">
                          <a:solidFill>
                            <a:srgbClr val="000000"/>
                          </a:solidFill>
                          <a:latin typeface="Arial Narrow" pitchFamily="34" charset="0"/>
                        </a:rPr>
                        <a:t>$7.06</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87823">
                <a:tc>
                  <a:txBody>
                    <a:bodyPr/>
                    <a:lstStyle/>
                    <a:p>
                      <a:pPr algn="l" rtl="0" fontAlgn="t"/>
                      <a:r>
                        <a:rPr lang="en-US" sz="500" b="0" i="0" u="none" strike="noStrike" dirty="0">
                          <a:solidFill>
                            <a:srgbClr val="000000"/>
                          </a:solidFill>
                          <a:latin typeface="Arial Narrow" pitchFamily="34" charset="0"/>
                        </a:rPr>
                        <a:t>Avg Copay for Brand w/Gen Equiv</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$19.60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$35.68</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$21.30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$38.72</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$19.56</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$38.17</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$20.88</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$39.39</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$19.29</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$42.73</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$23.36</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$14.35</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1" i="0" u="none" strike="noStrike" dirty="0">
                          <a:solidFill>
                            <a:srgbClr val="000000"/>
                          </a:solidFill>
                          <a:latin typeface="Arial Narrow" pitchFamily="34" charset="0"/>
                        </a:rPr>
                        <a:t>$26.72</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87823">
                <a:tc>
                  <a:txBody>
                    <a:bodyPr/>
                    <a:lstStyle/>
                    <a:p>
                      <a:pPr algn="l" rtl="0" fontAlgn="t"/>
                      <a:r>
                        <a:rPr lang="en-US" sz="500" b="0" i="0" u="none" strike="noStrike" dirty="0">
                          <a:solidFill>
                            <a:srgbClr val="000000"/>
                          </a:solidFill>
                          <a:latin typeface="Arial Narrow" pitchFamily="34" charset="0"/>
                        </a:rPr>
                        <a:t>Copay % of Total Prescription Cost</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12.8%</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12.6%</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13.4%</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14.2%</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13.5%</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12.9%</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11.8%</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13.1%</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11.4%</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12.6%</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11.9%</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8.6%</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1" i="0" u="none" strike="noStrike" dirty="0">
                          <a:solidFill>
                            <a:srgbClr val="000000"/>
                          </a:solidFill>
                          <a:latin typeface="Arial Narrow" pitchFamily="34" charset="0"/>
                        </a:rPr>
                        <a:t>12.3%</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87823">
                <a:tc>
                  <a:txBody>
                    <a:bodyPr/>
                    <a:lstStyle/>
                    <a:p>
                      <a:pPr algn="l" rtl="0" fontAlgn="ctr"/>
                      <a:r>
                        <a:rPr lang="en-US" sz="500" b="1" i="0" u="none" strike="noStrike" dirty="0">
                          <a:solidFill>
                            <a:srgbClr val="FFFFFF"/>
                          </a:solidFill>
                          <a:latin typeface="Arial Narrow" pitchFamily="34" charset="0"/>
                        </a:rPr>
                        <a:t>Other Plan Paid Cost Summary</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w="6350" cap="flat" cmpd="sng" algn="ctr">
                      <a:solidFill>
                        <a:srgbClr val="D3D3D3"/>
                      </a:solidFill>
                      <a:prstDash val="solid"/>
                      <a:round/>
                      <a:headEnd type="none" w="med" len="med"/>
                      <a:tailEnd type="none" w="med" len="med"/>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r>
              <a:tr h="87823">
                <a:tc>
                  <a:txBody>
                    <a:bodyPr/>
                    <a:lstStyle/>
                    <a:p>
                      <a:pPr algn="l" rtl="0" fontAlgn="t"/>
                      <a:r>
                        <a:rPr lang="en-US" sz="500" b="0" i="0" u="none" strike="noStrike" dirty="0">
                          <a:solidFill>
                            <a:srgbClr val="000000"/>
                          </a:solidFill>
                          <a:latin typeface="Arial Narrow" pitchFamily="34" charset="0"/>
                        </a:rPr>
                        <a:t>Total Other Plan Paid Cost</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$0.00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$0.00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$0.00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$0.00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$0.00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$0.00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$0.00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$0.00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$0.00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$0.00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$0.00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$0.00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1" i="0" u="none" strike="noStrike" dirty="0">
                          <a:solidFill>
                            <a:srgbClr val="000000"/>
                          </a:solidFill>
                          <a:latin typeface="Arial Narrow" pitchFamily="34" charset="0"/>
                        </a:rPr>
                        <a:t>$0.00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87823">
                <a:tc>
                  <a:txBody>
                    <a:bodyPr/>
                    <a:lstStyle/>
                    <a:p>
                      <a:pPr algn="l" rtl="0" fontAlgn="ctr"/>
                      <a:r>
                        <a:rPr lang="en-US" sz="500" b="1" i="0" u="none" strike="noStrike" dirty="0">
                          <a:solidFill>
                            <a:srgbClr val="FFFFFF"/>
                          </a:solidFill>
                          <a:latin typeface="Arial Narrow" pitchFamily="34" charset="0"/>
                        </a:rPr>
                        <a:t>Plan Cost Summary</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w="6350" cap="flat" cmpd="sng" algn="ctr">
                      <a:solidFill>
                        <a:srgbClr val="D3D3D3"/>
                      </a:solidFill>
                      <a:prstDash val="solid"/>
                      <a:round/>
                      <a:headEnd type="none" w="med" len="med"/>
                      <a:tailEnd type="none" w="med" len="med"/>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r>
              <a:tr h="87823">
                <a:tc>
                  <a:txBody>
                    <a:bodyPr/>
                    <a:lstStyle/>
                    <a:p>
                      <a:pPr algn="l" rtl="0" fontAlgn="t"/>
                      <a:r>
                        <a:rPr lang="en-US" sz="500" b="0" i="0" u="none" strike="noStrike" dirty="0">
                          <a:solidFill>
                            <a:srgbClr val="000000"/>
                          </a:solidFill>
                          <a:latin typeface="Arial Narrow" pitchFamily="34" charset="0"/>
                        </a:rPr>
                        <a:t>Total Plan Cost</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$73,184.89</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$74,566.08</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$71,795.91</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$73,088.80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$73,777.81</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$71,751.11</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$71,935.09</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$65,073.76</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$72,387.96</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$66,908.17</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$72,826.21</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$106,057.14</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1" i="0" u="none" strike="noStrike" dirty="0">
                          <a:solidFill>
                            <a:srgbClr val="000000"/>
                          </a:solidFill>
                          <a:latin typeface="Arial Narrow" pitchFamily="34" charset="0"/>
                        </a:rPr>
                        <a:t>$893,352.93</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87823">
                <a:tc>
                  <a:txBody>
                    <a:bodyPr/>
                    <a:lstStyle/>
                    <a:p>
                      <a:pPr algn="l" rtl="0" fontAlgn="t"/>
                      <a:r>
                        <a:rPr lang="en-US" sz="500" b="0" i="0" u="none" strike="noStrike" dirty="0">
                          <a:solidFill>
                            <a:srgbClr val="000000"/>
                          </a:solidFill>
                          <a:latin typeface="Arial Narrow" pitchFamily="34" charset="0"/>
                        </a:rPr>
                        <a:t>Total Specialty Drug Cost</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$15,250.60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$16,871.39</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$11,111.88</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$7,685.29</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$10,249.85</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$9,764.05</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$11,277.84</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$7,342.50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$12,489.08</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$15,681.43</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$8,742.93</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$43,215.77</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1" i="0" u="none" strike="noStrike" dirty="0">
                          <a:solidFill>
                            <a:srgbClr val="000000"/>
                          </a:solidFill>
                          <a:latin typeface="Arial Narrow" pitchFamily="34" charset="0"/>
                        </a:rPr>
                        <a:t>$169,682.61</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87823">
                <a:tc>
                  <a:txBody>
                    <a:bodyPr/>
                    <a:lstStyle/>
                    <a:p>
                      <a:pPr algn="l" rtl="0" fontAlgn="t"/>
                      <a:r>
                        <a:rPr lang="en-US" sz="500" b="0" i="0" u="none" strike="noStrike" dirty="0">
                          <a:solidFill>
                            <a:srgbClr val="000000"/>
                          </a:solidFill>
                          <a:latin typeface="Arial Narrow" pitchFamily="34" charset="0"/>
                        </a:rPr>
                        <a:t> </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 </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 </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 </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 </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 </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 </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 </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 </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 </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 </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 </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 </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1" i="0" u="none" strike="noStrike" dirty="0">
                          <a:solidFill>
                            <a:srgbClr val="000000"/>
                          </a:solidFill>
                          <a:latin typeface="Arial Narrow" pitchFamily="34" charset="0"/>
                        </a:rPr>
                        <a:t> </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87823">
                <a:tc>
                  <a:txBody>
                    <a:bodyPr/>
                    <a:lstStyle/>
                    <a:p>
                      <a:pPr algn="l" rtl="0" fontAlgn="t"/>
                      <a:r>
                        <a:rPr lang="en-US" sz="500" b="0" i="0" u="none" strike="noStrike" dirty="0">
                          <a:solidFill>
                            <a:srgbClr val="000000"/>
                          </a:solidFill>
                          <a:latin typeface="Arial Narrow" pitchFamily="34" charset="0"/>
                        </a:rPr>
                        <a:t>Increase % Total Cost over Last 3 Mos.</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10.7%</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11.4%</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12.0%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4.4%</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2.1%</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-0.4%</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-0.9%</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-4.5%</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-4.2%</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-6.0%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1.6%</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17.4%</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1" i="0" u="none" strike="noStrike" dirty="0">
                          <a:solidFill>
                            <a:srgbClr val="000000"/>
                          </a:solidFill>
                          <a:latin typeface="Arial Narrow" pitchFamily="34" charset="0"/>
                        </a:rPr>
                        <a:t> </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87823">
                <a:tc>
                  <a:txBody>
                    <a:bodyPr/>
                    <a:lstStyle/>
                    <a:p>
                      <a:pPr algn="l" rtl="0" fontAlgn="t"/>
                      <a:r>
                        <a:rPr lang="en-US" sz="500" b="0" i="0" u="none" strike="noStrike" dirty="0">
                          <a:solidFill>
                            <a:srgbClr val="000000"/>
                          </a:solidFill>
                          <a:latin typeface="Arial Narrow" pitchFamily="34" charset="0"/>
                        </a:rPr>
                        <a:t>Avg Plan Cost per Claim</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$78.69</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$83.59</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$73.56</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$76.77</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$76.45</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$73.74</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$77.85</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$74.80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$81.43</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$73.69</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$77.39</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$110.59</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1" i="0" u="none" strike="noStrike" dirty="0">
                          <a:solidFill>
                            <a:srgbClr val="000000"/>
                          </a:solidFill>
                          <a:latin typeface="Arial Narrow" pitchFamily="34" charset="0"/>
                        </a:rPr>
                        <a:t>$79.91</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87823">
                <a:tc>
                  <a:txBody>
                    <a:bodyPr/>
                    <a:lstStyle/>
                    <a:p>
                      <a:pPr algn="l" rtl="0" fontAlgn="t"/>
                      <a:r>
                        <a:rPr lang="en-US" sz="500" b="0" i="0" u="none" strike="noStrike" dirty="0">
                          <a:solidFill>
                            <a:srgbClr val="000000"/>
                          </a:solidFill>
                          <a:latin typeface="Arial Narrow" pitchFamily="34" charset="0"/>
                        </a:rPr>
                        <a:t>Avg Plan Cost for Brand</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$187.45</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$205.01</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$169.94</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$165.50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$167.22</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$175.69</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$180.97</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$176.89</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$193.13</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$183.42</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$187.78</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$289.94</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1" i="0" u="none" strike="noStrike" dirty="0">
                          <a:solidFill>
                            <a:srgbClr val="000000"/>
                          </a:solidFill>
                          <a:latin typeface="Arial Narrow" pitchFamily="34" charset="0"/>
                        </a:rPr>
                        <a:t>$189.61</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87823">
                <a:tc>
                  <a:txBody>
                    <a:bodyPr/>
                    <a:lstStyle/>
                    <a:p>
                      <a:pPr algn="l" rtl="0" fontAlgn="t"/>
                      <a:r>
                        <a:rPr lang="en-US" sz="500" b="0" i="0" u="none" strike="noStrike" dirty="0">
                          <a:solidFill>
                            <a:srgbClr val="000000"/>
                          </a:solidFill>
                          <a:latin typeface="Arial Narrow" pitchFamily="34" charset="0"/>
                        </a:rPr>
                        <a:t>Avg Plan Cost for Generic</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$20.54</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$16.72</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$19.15</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$27.18</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$27.52</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$20.01</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$20.03</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$18.91</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$21.42</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$18.56</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$23.85</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$21.21</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1" i="0" u="none" strike="noStrike" dirty="0">
                          <a:solidFill>
                            <a:srgbClr val="000000"/>
                          </a:solidFill>
                          <a:latin typeface="Arial Narrow" pitchFamily="34" charset="0"/>
                        </a:rPr>
                        <a:t>$21.33</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87823">
                <a:tc>
                  <a:txBody>
                    <a:bodyPr/>
                    <a:lstStyle/>
                    <a:p>
                      <a:pPr algn="l" rtl="0" fontAlgn="t"/>
                      <a:r>
                        <a:rPr lang="en-US" sz="500" b="0" i="0" u="none" strike="noStrike" dirty="0">
                          <a:solidFill>
                            <a:srgbClr val="000000"/>
                          </a:solidFill>
                          <a:latin typeface="Arial Narrow" pitchFamily="34" charset="0"/>
                        </a:rPr>
                        <a:t>Avg Plan Cost for Brand w/Gen Equiv</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$39.14</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$14.98</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$68.37</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$44.25</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$89.72</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$75.38</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$38.84</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$53.14</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$51.89</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$24.46</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$60.42</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$86.83</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1" i="0" u="none" strike="noStrike" dirty="0">
                          <a:solidFill>
                            <a:srgbClr val="000000"/>
                          </a:solidFill>
                          <a:latin typeface="Arial Narrow" pitchFamily="34" charset="0"/>
                        </a:rPr>
                        <a:t>$57.83</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87823">
                <a:tc>
                  <a:txBody>
                    <a:bodyPr/>
                    <a:lstStyle/>
                    <a:p>
                      <a:pPr algn="l" rtl="0" fontAlgn="t"/>
                      <a:r>
                        <a:rPr lang="en-US" sz="500" b="0" i="0" u="none" strike="noStrike" dirty="0">
                          <a:solidFill>
                            <a:srgbClr val="000000"/>
                          </a:solidFill>
                          <a:latin typeface="Arial Narrow" pitchFamily="34" charset="0"/>
                        </a:rPr>
                        <a:t> </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 </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 </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 </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 </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 </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 </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 </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 </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 </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 </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 </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 </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1" i="0" u="none" strike="noStrike" dirty="0">
                          <a:solidFill>
                            <a:srgbClr val="000000"/>
                          </a:solidFill>
                          <a:latin typeface="Arial Narrow" pitchFamily="34" charset="0"/>
                        </a:rPr>
                        <a:t> </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87823">
                <a:tc>
                  <a:txBody>
                    <a:bodyPr/>
                    <a:lstStyle/>
                    <a:p>
                      <a:pPr algn="l" rtl="0" fontAlgn="t"/>
                      <a:r>
                        <a:rPr lang="en-US" sz="500" b="0" i="0" u="none" strike="noStrike" dirty="0">
                          <a:solidFill>
                            <a:srgbClr val="000000"/>
                          </a:solidFill>
                          <a:latin typeface="Arial Narrow" pitchFamily="34" charset="0"/>
                        </a:rPr>
                        <a:t>Net PMPM</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$54.74</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$56.75</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$54.97</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$56.48</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$56.41</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$54.98</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$55.94</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$50.29</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$58.33</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$54.31</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$59.11</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$71.32</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1" i="0" u="none" strike="noStrike" dirty="0">
                          <a:solidFill>
                            <a:srgbClr val="000000"/>
                          </a:solidFill>
                          <a:latin typeface="Arial Narrow" pitchFamily="34" charset="0"/>
                        </a:rPr>
                        <a:t>$57.13</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87823">
                <a:tc>
                  <a:txBody>
                    <a:bodyPr/>
                    <a:lstStyle/>
                    <a:p>
                      <a:pPr algn="l" rtl="0" fontAlgn="t"/>
                      <a:r>
                        <a:rPr lang="en-US" sz="500" b="0" i="0" u="none" strike="noStrike" dirty="0">
                          <a:solidFill>
                            <a:srgbClr val="000000"/>
                          </a:solidFill>
                          <a:latin typeface="Arial Narrow" pitchFamily="34" charset="0"/>
                        </a:rPr>
                        <a:t>PMPM for Specialty Only</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$11.41</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$12.84</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$8.51</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$5.94</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$7.84</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$7.48</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$8.77</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$5.67</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$10.06</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$12.73</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$7.10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$29.06</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1" i="0" u="none" strike="noStrike" dirty="0">
                          <a:solidFill>
                            <a:srgbClr val="000000"/>
                          </a:solidFill>
                          <a:latin typeface="Arial Narrow" pitchFamily="34" charset="0"/>
                        </a:rPr>
                        <a:t>$10.85</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87823">
                <a:tc>
                  <a:txBody>
                    <a:bodyPr/>
                    <a:lstStyle/>
                    <a:p>
                      <a:pPr algn="l" rtl="0" fontAlgn="t"/>
                      <a:r>
                        <a:rPr lang="en-US" sz="500" b="0" i="0" u="none" strike="noStrike" dirty="0">
                          <a:solidFill>
                            <a:srgbClr val="000000"/>
                          </a:solidFill>
                          <a:latin typeface="Arial Narrow" pitchFamily="34" charset="0"/>
                        </a:rPr>
                        <a:t>PMPM without Specialty</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$43.33</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$43.91</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$46.47</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$50.54</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$48.57</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$47.50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$47.17</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$44.61</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$48.27</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$41.58</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$52.02</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$42.26</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1" i="0" u="none" strike="noStrike" dirty="0">
                          <a:solidFill>
                            <a:srgbClr val="000000"/>
                          </a:solidFill>
                          <a:latin typeface="Arial Narrow" pitchFamily="34" charset="0"/>
                        </a:rPr>
                        <a:t>$46.28</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87823">
                <a:tc>
                  <a:txBody>
                    <a:bodyPr/>
                    <a:lstStyle/>
                    <a:p>
                      <a:pPr algn="l" rtl="0" fontAlgn="ctr"/>
                      <a:r>
                        <a:rPr lang="en-US" sz="500" b="1" i="0" u="none" strike="noStrike" dirty="0">
                          <a:solidFill>
                            <a:srgbClr val="FFFFFF"/>
                          </a:solidFill>
                          <a:latin typeface="Arial Narrow" pitchFamily="34" charset="0"/>
                        </a:rPr>
                        <a:t>Other Summary</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w="6350" cap="flat" cmpd="sng" algn="ctr">
                      <a:solidFill>
                        <a:srgbClr val="D3D3D3"/>
                      </a:solidFill>
                      <a:prstDash val="solid"/>
                      <a:round/>
                      <a:headEnd type="none" w="med" len="med"/>
                      <a:tailEnd type="none" w="med" len="med"/>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r>
              <a:tr h="87823">
                <a:tc>
                  <a:txBody>
                    <a:bodyPr/>
                    <a:lstStyle/>
                    <a:p>
                      <a:pPr algn="l" rtl="0" fontAlgn="t"/>
                      <a:r>
                        <a:rPr lang="en-US" sz="500" b="0" i="0" u="none" strike="noStrike" dirty="0">
                          <a:solidFill>
                            <a:srgbClr val="000000"/>
                          </a:solidFill>
                          <a:latin typeface="Arial Narrow" pitchFamily="34" charset="0"/>
                        </a:rPr>
                        <a:t>Patients 7 or more Claims/Month</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15</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13</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19</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23</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18</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21</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19</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16</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17</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13</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21</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20</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1" i="0" u="none" strike="noStrike" dirty="0">
                          <a:solidFill>
                            <a:srgbClr val="000000"/>
                          </a:solidFill>
                          <a:latin typeface="Arial Narrow" pitchFamily="34" charset="0"/>
                        </a:rPr>
                        <a:t>18</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87823">
                <a:tc>
                  <a:txBody>
                    <a:bodyPr/>
                    <a:lstStyle/>
                    <a:p>
                      <a:pPr algn="l" rtl="0" fontAlgn="t"/>
                      <a:r>
                        <a:rPr lang="en-US" sz="500" b="0" i="0" u="none" strike="noStrike" dirty="0">
                          <a:solidFill>
                            <a:srgbClr val="000000"/>
                          </a:solidFill>
                          <a:latin typeface="Arial Narrow" pitchFamily="34" charset="0"/>
                        </a:rPr>
                        <a:t>Patients with 3 or more Controls</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6</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4</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6</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7</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5</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5</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7</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8</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7</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6</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6</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0" i="0" u="none" strike="noStrike" dirty="0">
                          <a:solidFill>
                            <a:srgbClr val="000000"/>
                          </a:solidFill>
                          <a:latin typeface="Arial Narrow" pitchFamily="34" charset="0"/>
                        </a:rPr>
                        <a:t>6</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r" rtl="0" fontAlgn="t"/>
                      <a:r>
                        <a:rPr lang="en-US" sz="500" b="1" i="0" u="none" strike="noStrike" dirty="0">
                          <a:solidFill>
                            <a:srgbClr val="000000"/>
                          </a:solidFill>
                          <a:latin typeface="Arial Narrow" pitchFamily="34" charset="0"/>
                        </a:rPr>
                        <a:t>6</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87823">
                <a:tc>
                  <a:txBody>
                    <a:bodyPr/>
                    <a:lstStyle/>
                    <a:p>
                      <a:pPr algn="l" rtl="0" fontAlgn="ctr"/>
                      <a:r>
                        <a:rPr lang="en-US" sz="500" b="1" i="0" u="none" strike="noStrike" dirty="0">
                          <a:solidFill>
                            <a:srgbClr val="FFFFFF"/>
                          </a:solidFill>
                          <a:latin typeface="Arial Narrow" pitchFamily="34" charset="0"/>
                        </a:rPr>
                        <a:t>Top 5 Drugs</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w="6350" cap="flat" cmpd="sng" algn="ctr">
                      <a:solidFill>
                        <a:srgbClr val="D3D3D3"/>
                      </a:solidFill>
                      <a:prstDash val="solid"/>
                      <a:round/>
                      <a:headEnd type="none" w="med" len="med"/>
                      <a:tailEnd type="none" w="med" len="med"/>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c>
                  <a:txBody>
                    <a:bodyPr/>
                    <a:lstStyle/>
                    <a:p>
                      <a:pPr algn="ctr" rtl="0" fontAlgn="t"/>
                      <a:r>
                        <a:rPr lang="en-US" sz="500" b="1" i="0" u="none" strike="noStrike" dirty="0">
                          <a:solidFill>
                            <a:srgbClr val="FFFFFF"/>
                          </a:solidFill>
                          <a:latin typeface="Arial Narrow" pitchFamily="34" charset="0"/>
                        </a:rPr>
                        <a:t> </a:t>
                      </a:r>
                    </a:p>
                  </a:txBody>
                  <a:tcPr marL="0" marR="0" marT="0" marB="0" anchor="b">
                    <a:lnL>
                      <a:noFill/>
                    </a:lnL>
                    <a:lnR>
                      <a:noFill/>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solidFill>
                      <a:srgbClr val="00008B"/>
                    </a:solidFill>
                  </a:tcPr>
                </a:tc>
              </a:tr>
              <a:tr h="175647">
                <a:tc>
                  <a:txBody>
                    <a:bodyPr/>
                    <a:lstStyle/>
                    <a:p>
                      <a:pPr algn="l" rtl="0" fontAlgn="t"/>
                      <a:r>
                        <a:rPr lang="en-US" sz="500" b="0" i="0" u="none" strike="noStrike" dirty="0">
                          <a:solidFill>
                            <a:srgbClr val="FFFFFF"/>
                          </a:solidFill>
                          <a:latin typeface="Arial Narrow" pitchFamily="34" charset="0"/>
                        </a:rPr>
                        <a:t> </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ENBREL SURECLICK</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ENBREL SURECLICK</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REBIF</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LIPITOR</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LIPITOR</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LIPITOR</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LIPITOR</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LIPITOR</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LIPITOR</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LIPITOR</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GILENYA</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ACTHAR HP</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1" i="0" u="none" strike="noStrike" dirty="0">
                          <a:solidFill>
                            <a:srgbClr val="000000"/>
                          </a:solidFill>
                          <a:latin typeface="Arial Narrow" pitchFamily="34" charset="0"/>
                        </a:rPr>
                        <a:t>LIPITOR</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175647">
                <a:tc>
                  <a:txBody>
                    <a:bodyPr/>
                    <a:lstStyle/>
                    <a:p>
                      <a:pPr algn="l" rtl="0" fontAlgn="t"/>
                      <a:r>
                        <a:rPr lang="en-US" sz="500" b="0" i="0" u="none" strike="noStrike" dirty="0">
                          <a:solidFill>
                            <a:srgbClr val="FFFFFF"/>
                          </a:solidFill>
                          <a:latin typeface="Arial Narrow" pitchFamily="34" charset="0"/>
                        </a:rPr>
                        <a:t> </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LIPITOR</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HUMIRA PEN-CROHNS DISEASESTARTER</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LIPITOR</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ENBREL SURECLICK</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GILENYA</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GILENYA</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ENBREL SURECLICK</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GILENYA</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HUMIRA PEN-PSORIASIS STARTER</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XELODA</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LIPITOR</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XELODA</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1" i="0" u="none" strike="noStrike" dirty="0">
                          <a:solidFill>
                            <a:srgbClr val="000000"/>
                          </a:solidFill>
                          <a:latin typeface="Arial Narrow" pitchFamily="34" charset="0"/>
                        </a:rPr>
                        <a:t>ENBREL SURECLICK</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175647">
                <a:tc>
                  <a:txBody>
                    <a:bodyPr/>
                    <a:lstStyle/>
                    <a:p>
                      <a:pPr algn="l" rtl="0" fontAlgn="t"/>
                      <a:r>
                        <a:rPr lang="en-US" sz="500" b="0" i="0" u="none" strike="noStrike" dirty="0">
                          <a:solidFill>
                            <a:srgbClr val="FFFFFF"/>
                          </a:solidFill>
                          <a:latin typeface="Arial Narrow" pitchFamily="34" charset="0"/>
                        </a:rPr>
                        <a:t> </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REBIF</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LIPITOR</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ENBREL SURECLICK</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JANUMET</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ENBREL SURECLICK</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ABILIFY</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GILENYA</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CYMBALTA</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GILENYA</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GILENYA</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PROVIGIL</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GILENYA</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1" i="0" u="none" strike="noStrike" dirty="0">
                          <a:solidFill>
                            <a:srgbClr val="000000"/>
                          </a:solidFill>
                          <a:latin typeface="Arial Narrow" pitchFamily="34" charset="0"/>
                        </a:rPr>
                        <a:t>GILENYA</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175647">
                <a:tc>
                  <a:txBody>
                    <a:bodyPr/>
                    <a:lstStyle/>
                    <a:p>
                      <a:pPr algn="l" rtl="0" fontAlgn="t"/>
                      <a:r>
                        <a:rPr lang="en-US" sz="500" b="0" i="0" u="none" strike="noStrike" dirty="0">
                          <a:solidFill>
                            <a:srgbClr val="FFFFFF"/>
                          </a:solidFill>
                          <a:latin typeface="Arial Narrow" pitchFamily="34" charset="0"/>
                        </a:rPr>
                        <a:t> </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CRESTOR</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REBIF</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CYMBALTA</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ANDROGEL</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CRESTOR</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CYMBALTA</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JANUMET</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HUMIRA PEN</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ABILIFY</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ENBREL SURECLICK</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CYMBALTA</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ENBREL SURECLICK</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1" i="0" u="none" strike="noStrike" dirty="0">
                          <a:solidFill>
                            <a:srgbClr val="000000"/>
                          </a:solidFill>
                          <a:latin typeface="Arial Narrow" pitchFamily="34" charset="0"/>
                        </a:rPr>
                        <a:t>ACTHAR HP</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r h="87823">
                <a:tc>
                  <a:txBody>
                    <a:bodyPr/>
                    <a:lstStyle/>
                    <a:p>
                      <a:pPr algn="l" rtl="0" fontAlgn="t"/>
                      <a:r>
                        <a:rPr lang="en-US" sz="500" b="0" i="0" u="none" strike="noStrike" dirty="0">
                          <a:solidFill>
                            <a:srgbClr val="FFFFFF"/>
                          </a:solidFill>
                          <a:latin typeface="Arial Narrow" pitchFamily="34" charset="0"/>
                        </a:rPr>
                        <a:t> </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ADVAIR DISKUS</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ABILIFY</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CRESTOR</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HUMIRA</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ZYPREXA</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HUMIRA PEN</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HUMIRA PEN</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PROVIGIL</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XELODA</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CRESTOR</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XELODA</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0" i="0" u="none" strike="noStrike" dirty="0">
                          <a:solidFill>
                            <a:srgbClr val="000000"/>
                          </a:solidFill>
                          <a:latin typeface="Arial Narrow" pitchFamily="34" charset="0"/>
                        </a:rPr>
                        <a:t>LIPITOR</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c>
                  <a:txBody>
                    <a:bodyPr/>
                    <a:lstStyle/>
                    <a:p>
                      <a:pPr algn="l" rtl="0" fontAlgn="t"/>
                      <a:r>
                        <a:rPr lang="en-US" sz="500" b="1" i="0" u="none" strike="noStrike" dirty="0">
                          <a:solidFill>
                            <a:srgbClr val="000000"/>
                          </a:solidFill>
                          <a:latin typeface="Arial Narrow" pitchFamily="34" charset="0"/>
                        </a:rPr>
                        <a:t>CRESTOR</a:t>
                      </a:r>
                    </a:p>
                  </a:txBody>
                  <a:tcPr marL="0" marR="0" marT="0" marB="0" anchor="b">
                    <a:lnL w="6350" cap="flat" cmpd="sng" algn="ctr">
                      <a:solidFill>
                        <a:srgbClr val="D3D3D3"/>
                      </a:solidFill>
                      <a:prstDash val="solid"/>
                      <a:round/>
                      <a:headEnd type="none" w="med" len="med"/>
                      <a:tailEnd type="none" w="med" len="med"/>
                    </a:lnL>
                    <a:lnR w="6350" cap="flat" cmpd="sng" algn="ctr">
                      <a:solidFill>
                        <a:srgbClr val="D3D3D3"/>
                      </a:solidFill>
                      <a:prstDash val="solid"/>
                      <a:round/>
                      <a:headEnd type="none" w="med" len="med"/>
                      <a:tailEnd type="none" w="med" len="med"/>
                    </a:lnR>
                    <a:lnT w="6350" cap="flat" cmpd="sng" algn="ctr">
                      <a:solidFill>
                        <a:srgbClr val="D3D3D3"/>
                      </a:solidFill>
                      <a:prstDash val="solid"/>
                      <a:round/>
                      <a:headEnd type="none" w="med" len="med"/>
                      <a:tailEnd type="none" w="med" len="med"/>
                    </a:lnT>
                    <a:lnB w="6350" cap="flat" cmpd="sng" algn="ctr">
                      <a:solidFill>
                        <a:srgbClr val="D3D3D3"/>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p:cNvSpPr>
            <a:spLocks noGrp="1"/>
          </p:cNvSpPr>
          <p:nvPr>
            <p:ph type="ctrTitle"/>
          </p:nvPr>
        </p:nvSpPr>
        <p:spPr>
          <a:xfrm>
            <a:off x="2286000" y="2133600"/>
            <a:ext cx="6858000" cy="1470025"/>
          </a:xfrm>
        </p:spPr>
        <p:txBody>
          <a:bodyPr>
            <a:normAutofit/>
          </a:bodyPr>
          <a:lstStyle/>
          <a:p>
            <a:pPr algn="ctr"/>
            <a:r>
              <a:rPr lang="en-US" sz="2800" dirty="0" smtClean="0">
                <a:solidFill>
                  <a:schemeClr val="tx2"/>
                </a:solidFill>
                <a:ea typeface="+mn-ea"/>
              </a:rPr>
              <a:t>3. Catalyst Rx and Industry Updates</a:t>
            </a:r>
            <a:br>
              <a:rPr lang="en-US" sz="2800" dirty="0" smtClean="0">
                <a:solidFill>
                  <a:schemeClr val="tx2"/>
                </a:solidFill>
                <a:ea typeface="+mn-ea"/>
              </a:rPr>
            </a:br>
            <a:endParaRPr lang="en-US" sz="2800" dirty="0">
              <a:solidFill>
                <a:schemeClr val="tx2"/>
              </a:solidFill>
              <a:ea typeface="+mn-ea"/>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Formulary Advantage Class Updates</a:t>
            </a:r>
            <a:endParaRPr lang="en-US" b="1" dirty="0">
              <a:latin typeface="Arial" pitchFamily="34" charset="0"/>
              <a:cs typeface="Arial" pitchFamily="34" charset="0"/>
            </a:endParaRPr>
          </a:p>
        </p:txBody>
      </p:sp>
      <p:sp>
        <p:nvSpPr>
          <p:cNvPr id="3" name="Content Placeholder 2"/>
          <p:cNvSpPr>
            <a:spLocks noGrp="1"/>
          </p:cNvSpPr>
          <p:nvPr>
            <p:ph sz="half" idx="1"/>
          </p:nvPr>
        </p:nvSpPr>
        <p:spPr>
          <a:xfrm>
            <a:off x="228600" y="1334022"/>
            <a:ext cx="4495800" cy="4221164"/>
          </a:xfrm>
        </p:spPr>
        <p:txBody>
          <a:bodyPr>
            <a:normAutofit fontScale="92500" lnSpcReduction="20000"/>
          </a:bodyPr>
          <a:lstStyle/>
          <a:p>
            <a:pPr marL="0" lvl="0" indent="0">
              <a:buNone/>
              <a:defRPr/>
            </a:pPr>
            <a:endParaRPr lang="en-US" sz="1600" b="1" u="sng" dirty="0" smtClean="0">
              <a:solidFill>
                <a:schemeClr val="tx2"/>
              </a:solidFill>
            </a:endParaRPr>
          </a:p>
          <a:p>
            <a:pPr lvl="1">
              <a:buNone/>
              <a:defRPr/>
            </a:pPr>
            <a:r>
              <a:rPr lang="en-US" sz="1600" b="1" u="sng" dirty="0" smtClean="0">
                <a:solidFill>
                  <a:schemeClr val="tx2"/>
                </a:solidFill>
              </a:rPr>
              <a:t>2011 </a:t>
            </a:r>
            <a:r>
              <a:rPr lang="en-US" sz="1600" b="1" i="1" u="sng" dirty="0" smtClean="0">
                <a:solidFill>
                  <a:schemeClr val="tx2"/>
                </a:solidFill>
              </a:rPr>
              <a:t>Formulary Advantage </a:t>
            </a:r>
            <a:r>
              <a:rPr lang="en-US" sz="1600" b="1" u="sng" dirty="0" smtClean="0">
                <a:solidFill>
                  <a:schemeClr val="tx2"/>
                </a:solidFill>
              </a:rPr>
              <a:t>Classes</a:t>
            </a:r>
          </a:p>
          <a:p>
            <a:pPr lvl="1">
              <a:defRPr/>
            </a:pPr>
            <a:r>
              <a:rPr lang="en-US" sz="1600" b="1" dirty="0" smtClean="0">
                <a:solidFill>
                  <a:schemeClr val="tx1">
                    <a:lumMod val="85000"/>
                    <a:lumOff val="15000"/>
                  </a:schemeClr>
                </a:solidFill>
              </a:rPr>
              <a:t>Androgens </a:t>
            </a:r>
            <a:r>
              <a:rPr lang="en-US" sz="1600" dirty="0" smtClean="0">
                <a:solidFill>
                  <a:schemeClr val="tx1">
                    <a:lumMod val="85000"/>
                    <a:lumOff val="15000"/>
                  </a:schemeClr>
                </a:solidFill>
              </a:rPr>
              <a:t>– Testosterone replacement</a:t>
            </a:r>
          </a:p>
          <a:p>
            <a:pPr lvl="1">
              <a:defRPr/>
            </a:pPr>
            <a:r>
              <a:rPr lang="en-US" sz="1600" b="1" dirty="0" smtClean="0">
                <a:solidFill>
                  <a:schemeClr val="tx1">
                    <a:lumMod val="85000"/>
                    <a:lumOff val="15000"/>
                  </a:schemeClr>
                </a:solidFill>
              </a:rPr>
              <a:t>*Angiotensin </a:t>
            </a:r>
            <a:r>
              <a:rPr lang="en-US" sz="1600" b="1" dirty="0" smtClean="0">
                <a:solidFill>
                  <a:schemeClr val="tx1">
                    <a:lumMod val="85000"/>
                    <a:lumOff val="15000"/>
                  </a:schemeClr>
                </a:solidFill>
              </a:rPr>
              <a:t>II Receptor Blockers (ARB’s) </a:t>
            </a:r>
            <a:r>
              <a:rPr lang="en-US" sz="1600" dirty="0" smtClean="0">
                <a:solidFill>
                  <a:schemeClr val="tx1">
                    <a:lumMod val="85000"/>
                    <a:lumOff val="15000"/>
                  </a:schemeClr>
                </a:solidFill>
              </a:rPr>
              <a:t>– High Blood Pressure</a:t>
            </a:r>
          </a:p>
          <a:p>
            <a:pPr lvl="1">
              <a:defRPr/>
            </a:pPr>
            <a:r>
              <a:rPr lang="en-US" sz="1600" b="1" dirty="0" smtClean="0">
                <a:solidFill>
                  <a:schemeClr val="tx1">
                    <a:lumMod val="85000"/>
                    <a:lumOff val="15000"/>
                  </a:schemeClr>
                </a:solidFill>
              </a:rPr>
              <a:t>Atypical Antipsychotics</a:t>
            </a:r>
            <a:r>
              <a:rPr lang="en-US" sz="1600" dirty="0" smtClean="0">
                <a:solidFill>
                  <a:schemeClr val="tx1">
                    <a:lumMod val="85000"/>
                    <a:lumOff val="15000"/>
                  </a:schemeClr>
                </a:solidFill>
              </a:rPr>
              <a:t> – Mental health conditions</a:t>
            </a:r>
            <a:endParaRPr lang="en-US" sz="1600" b="1" dirty="0" smtClean="0">
              <a:solidFill>
                <a:schemeClr val="tx1">
                  <a:lumMod val="85000"/>
                  <a:lumOff val="15000"/>
                </a:schemeClr>
              </a:solidFill>
            </a:endParaRPr>
          </a:p>
          <a:p>
            <a:pPr lvl="1">
              <a:defRPr/>
            </a:pPr>
            <a:r>
              <a:rPr lang="en-US" sz="1600" b="1" dirty="0" smtClean="0">
                <a:solidFill>
                  <a:schemeClr val="tx1">
                    <a:lumMod val="85000"/>
                    <a:lumOff val="15000"/>
                  </a:schemeClr>
                </a:solidFill>
              </a:rPr>
              <a:t>*Bisphosphonates </a:t>
            </a:r>
            <a:r>
              <a:rPr lang="en-US" sz="1600" dirty="0" smtClean="0">
                <a:solidFill>
                  <a:schemeClr val="tx1">
                    <a:lumMod val="85000"/>
                    <a:lumOff val="15000"/>
                  </a:schemeClr>
                </a:solidFill>
              </a:rPr>
              <a:t>– Osteoporosis</a:t>
            </a:r>
          </a:p>
          <a:p>
            <a:pPr lvl="1">
              <a:defRPr/>
            </a:pPr>
            <a:r>
              <a:rPr lang="en-US" sz="1600" b="1" dirty="0" smtClean="0">
                <a:solidFill>
                  <a:schemeClr val="tx1">
                    <a:lumMod val="85000"/>
                    <a:lumOff val="15000"/>
                  </a:schemeClr>
                </a:solidFill>
              </a:rPr>
              <a:t>Hypnotics </a:t>
            </a:r>
            <a:r>
              <a:rPr lang="en-US" sz="1600" dirty="0" smtClean="0">
                <a:solidFill>
                  <a:schemeClr val="tx1">
                    <a:lumMod val="85000"/>
                    <a:lumOff val="15000"/>
                  </a:schemeClr>
                </a:solidFill>
              </a:rPr>
              <a:t>– Sleep Aids</a:t>
            </a:r>
          </a:p>
          <a:p>
            <a:pPr lvl="1">
              <a:defRPr/>
            </a:pPr>
            <a:r>
              <a:rPr lang="en-US" sz="1600" b="1" dirty="0" smtClean="0">
                <a:solidFill>
                  <a:schemeClr val="tx1">
                    <a:lumMod val="85000"/>
                    <a:lumOff val="15000"/>
                  </a:schemeClr>
                </a:solidFill>
              </a:rPr>
              <a:t>*Intranasal </a:t>
            </a:r>
            <a:r>
              <a:rPr lang="en-US" sz="1600" b="1" dirty="0">
                <a:solidFill>
                  <a:schemeClr val="tx1">
                    <a:lumMod val="85000"/>
                    <a:lumOff val="15000"/>
                  </a:schemeClr>
                </a:solidFill>
              </a:rPr>
              <a:t>Steroids </a:t>
            </a:r>
            <a:r>
              <a:rPr lang="en-US" sz="1600" dirty="0">
                <a:solidFill>
                  <a:schemeClr val="tx1">
                    <a:lumMod val="85000"/>
                    <a:lumOff val="15000"/>
                  </a:schemeClr>
                </a:solidFill>
              </a:rPr>
              <a:t>– Nasal </a:t>
            </a:r>
            <a:r>
              <a:rPr lang="en-US" sz="1600" dirty="0" smtClean="0">
                <a:solidFill>
                  <a:schemeClr val="tx1">
                    <a:lumMod val="85000"/>
                    <a:lumOff val="15000"/>
                  </a:schemeClr>
                </a:solidFill>
              </a:rPr>
              <a:t>Allergy</a:t>
            </a:r>
          </a:p>
          <a:p>
            <a:pPr lvl="1">
              <a:defRPr/>
            </a:pPr>
            <a:r>
              <a:rPr lang="en-US" sz="1600" b="1" dirty="0" smtClean="0">
                <a:solidFill>
                  <a:schemeClr val="tx1">
                    <a:lumMod val="85000"/>
                    <a:lumOff val="15000"/>
                  </a:schemeClr>
                </a:solidFill>
              </a:rPr>
              <a:t>*Proton </a:t>
            </a:r>
            <a:r>
              <a:rPr lang="en-US" sz="1600" b="1" dirty="0">
                <a:solidFill>
                  <a:schemeClr val="tx1">
                    <a:lumMod val="85000"/>
                    <a:lumOff val="15000"/>
                  </a:schemeClr>
                </a:solidFill>
              </a:rPr>
              <a:t>Pump Inhibitors </a:t>
            </a:r>
            <a:r>
              <a:rPr lang="en-US" sz="1600" dirty="0">
                <a:solidFill>
                  <a:schemeClr val="tx1">
                    <a:lumMod val="85000"/>
                    <a:lumOff val="15000"/>
                  </a:schemeClr>
                </a:solidFill>
              </a:rPr>
              <a:t>- Ulcers</a:t>
            </a:r>
          </a:p>
          <a:p>
            <a:pPr lvl="1">
              <a:defRPr/>
            </a:pPr>
            <a:r>
              <a:rPr lang="en-US" sz="1600" b="1" dirty="0">
                <a:solidFill>
                  <a:schemeClr val="tx1">
                    <a:lumMod val="85000"/>
                    <a:lumOff val="15000"/>
                  </a:schemeClr>
                </a:solidFill>
              </a:rPr>
              <a:t>Select Serotonin Reuptake Inhibitors </a:t>
            </a:r>
            <a:r>
              <a:rPr lang="en-US" sz="1600" dirty="0">
                <a:solidFill>
                  <a:schemeClr val="tx1">
                    <a:lumMod val="85000"/>
                    <a:lumOff val="15000"/>
                  </a:schemeClr>
                </a:solidFill>
              </a:rPr>
              <a:t>– Depression</a:t>
            </a:r>
          </a:p>
          <a:p>
            <a:pPr lvl="1">
              <a:defRPr/>
            </a:pPr>
            <a:r>
              <a:rPr lang="en-US" sz="1600" b="1" dirty="0" smtClean="0">
                <a:solidFill>
                  <a:schemeClr val="tx1">
                    <a:lumMod val="85000"/>
                    <a:lumOff val="15000"/>
                  </a:schemeClr>
                </a:solidFill>
              </a:rPr>
              <a:t>*Triptans </a:t>
            </a:r>
            <a:r>
              <a:rPr lang="en-US" sz="1600" dirty="0">
                <a:solidFill>
                  <a:schemeClr val="tx1">
                    <a:lumMod val="85000"/>
                    <a:lumOff val="15000"/>
                  </a:schemeClr>
                </a:solidFill>
              </a:rPr>
              <a:t>– </a:t>
            </a:r>
            <a:r>
              <a:rPr lang="en-US" sz="1600" dirty="0" smtClean="0">
                <a:solidFill>
                  <a:schemeClr val="tx1">
                    <a:lumMod val="85000"/>
                    <a:lumOff val="15000"/>
                  </a:schemeClr>
                </a:solidFill>
              </a:rPr>
              <a:t>Migraines</a:t>
            </a:r>
          </a:p>
          <a:p>
            <a:pPr lvl="1">
              <a:defRPr/>
            </a:pPr>
            <a:r>
              <a:rPr lang="en-US" sz="1600" b="1" dirty="0"/>
              <a:t>Growth Hormones </a:t>
            </a:r>
            <a:endParaRPr lang="en-US" sz="1600" b="1" dirty="0" smtClean="0"/>
          </a:p>
          <a:p>
            <a:pPr lvl="1">
              <a:defRPr/>
            </a:pPr>
            <a:endParaRPr lang="en-US" sz="1600" b="1" dirty="0" smtClean="0"/>
          </a:p>
          <a:p>
            <a:pPr lvl="1">
              <a:defRPr/>
            </a:pPr>
            <a:endParaRPr lang="en-US" sz="1600" b="1" dirty="0" smtClean="0"/>
          </a:p>
          <a:p>
            <a:pPr lvl="1">
              <a:buFont typeface="Arial" charset="0"/>
              <a:buChar char="•"/>
              <a:defRPr/>
            </a:pPr>
            <a:r>
              <a:rPr lang="en-US" sz="1600" b="1" dirty="0" smtClean="0"/>
              <a:t>Current Classes</a:t>
            </a:r>
          </a:p>
          <a:p>
            <a:pPr lvl="1">
              <a:buFont typeface="Arial" charset="0"/>
              <a:buChar char="•"/>
              <a:defRPr/>
            </a:pPr>
            <a:endParaRPr lang="en-US" sz="1600" b="1" dirty="0" smtClean="0"/>
          </a:p>
          <a:p>
            <a:pPr lvl="1">
              <a:buFont typeface="Arial" charset="0"/>
              <a:buChar char="•"/>
              <a:defRPr/>
            </a:pPr>
            <a:endParaRPr lang="en-US" sz="1600" b="1" dirty="0"/>
          </a:p>
          <a:p>
            <a:pPr lvl="1">
              <a:defRPr/>
            </a:pPr>
            <a:endParaRPr lang="en-US" sz="1600" dirty="0">
              <a:solidFill>
                <a:schemeClr val="tx1">
                  <a:lumMod val="85000"/>
                  <a:lumOff val="15000"/>
                </a:schemeClr>
              </a:solidFill>
            </a:endParaRPr>
          </a:p>
          <a:p>
            <a:pPr lvl="1">
              <a:defRPr/>
            </a:pPr>
            <a:endParaRPr lang="en-US" sz="1600" dirty="0">
              <a:solidFill>
                <a:schemeClr val="tx1">
                  <a:lumMod val="85000"/>
                  <a:lumOff val="15000"/>
                </a:schemeClr>
              </a:solidFill>
            </a:endParaRPr>
          </a:p>
          <a:p>
            <a:pPr lvl="1">
              <a:defRPr/>
            </a:pPr>
            <a:endParaRPr lang="en-US" sz="1600" dirty="0" smtClean="0">
              <a:solidFill>
                <a:schemeClr val="tx1">
                  <a:lumMod val="85000"/>
                  <a:lumOff val="15000"/>
                </a:schemeClr>
              </a:solidFill>
            </a:endParaRPr>
          </a:p>
          <a:p>
            <a:pPr lvl="1">
              <a:defRPr/>
            </a:pPr>
            <a:endParaRPr lang="en-US" sz="1600" dirty="0" smtClean="0">
              <a:solidFill>
                <a:schemeClr val="tx1">
                  <a:lumMod val="85000"/>
                  <a:lumOff val="15000"/>
                </a:schemeClr>
              </a:solidFill>
            </a:endParaRPr>
          </a:p>
        </p:txBody>
      </p:sp>
      <p:sp>
        <p:nvSpPr>
          <p:cNvPr id="7" name="Content Placeholder 6"/>
          <p:cNvSpPr>
            <a:spLocks noGrp="1"/>
          </p:cNvSpPr>
          <p:nvPr>
            <p:ph sz="half" idx="2"/>
          </p:nvPr>
        </p:nvSpPr>
        <p:spPr>
          <a:xfrm>
            <a:off x="4267200" y="1295400"/>
            <a:ext cx="4648200" cy="4221163"/>
          </a:xfrm>
        </p:spPr>
        <p:txBody>
          <a:bodyPr>
            <a:noAutofit/>
          </a:bodyPr>
          <a:lstStyle/>
          <a:p>
            <a:pPr lvl="1">
              <a:defRPr/>
            </a:pPr>
            <a:endParaRPr lang="en-US" sz="1600" b="1" dirty="0" smtClean="0">
              <a:solidFill>
                <a:schemeClr val="tx1">
                  <a:lumMod val="85000"/>
                  <a:lumOff val="15000"/>
                </a:schemeClr>
              </a:solidFill>
            </a:endParaRPr>
          </a:p>
          <a:p>
            <a:pPr marL="457200" lvl="1" indent="0" algn="ctr">
              <a:buNone/>
              <a:defRPr/>
            </a:pPr>
            <a:r>
              <a:rPr lang="en-US" sz="1600" b="1" u="sng" dirty="0" smtClean="0">
                <a:solidFill>
                  <a:schemeClr val="tx2"/>
                </a:solidFill>
              </a:rPr>
              <a:t>New* 2012 </a:t>
            </a:r>
            <a:r>
              <a:rPr lang="en-US" sz="1600" b="1" i="1" u="sng" dirty="0" smtClean="0">
                <a:solidFill>
                  <a:schemeClr val="tx2"/>
                </a:solidFill>
              </a:rPr>
              <a:t>Formulary Advantage </a:t>
            </a:r>
            <a:r>
              <a:rPr lang="en-US" sz="1600" b="1" u="sng" dirty="0" smtClean="0">
                <a:solidFill>
                  <a:schemeClr val="tx2"/>
                </a:solidFill>
              </a:rPr>
              <a:t>Classes</a:t>
            </a:r>
          </a:p>
          <a:p>
            <a:pPr lvl="1">
              <a:defRPr/>
            </a:pPr>
            <a:r>
              <a:rPr lang="en-US" sz="1600" b="1" dirty="0" smtClean="0">
                <a:solidFill>
                  <a:schemeClr val="tx1">
                    <a:lumMod val="85000"/>
                    <a:lumOff val="15000"/>
                  </a:schemeClr>
                </a:solidFill>
              </a:rPr>
              <a:t>Albuterol inhalers</a:t>
            </a:r>
            <a:r>
              <a:rPr lang="en-US" sz="1600" b="1" baseline="30000" dirty="0"/>
              <a:t>1</a:t>
            </a:r>
            <a:r>
              <a:rPr lang="en-US" sz="1600" dirty="0" smtClean="0">
                <a:solidFill>
                  <a:schemeClr val="tx1">
                    <a:lumMod val="85000"/>
                    <a:lumOff val="15000"/>
                  </a:schemeClr>
                </a:solidFill>
              </a:rPr>
              <a:t> </a:t>
            </a:r>
            <a:r>
              <a:rPr lang="en-US" sz="1600" dirty="0">
                <a:solidFill>
                  <a:schemeClr val="tx1">
                    <a:lumMod val="85000"/>
                    <a:lumOff val="15000"/>
                  </a:schemeClr>
                </a:solidFill>
              </a:rPr>
              <a:t>- Asthma</a:t>
            </a:r>
          </a:p>
          <a:p>
            <a:pPr lvl="1">
              <a:defRPr/>
            </a:pPr>
            <a:r>
              <a:rPr lang="en-US" sz="1600" b="1" dirty="0" smtClean="0">
                <a:solidFill>
                  <a:schemeClr val="tx1">
                    <a:lumMod val="85000"/>
                    <a:lumOff val="15000"/>
                  </a:schemeClr>
                </a:solidFill>
              </a:rPr>
              <a:t>Fenofibrates</a:t>
            </a:r>
            <a:r>
              <a:rPr lang="en-US" sz="1600" b="1" baseline="30000" dirty="0"/>
              <a:t>1</a:t>
            </a:r>
            <a:r>
              <a:rPr lang="en-US" sz="1600" b="1" dirty="0" smtClean="0">
                <a:solidFill>
                  <a:schemeClr val="tx1">
                    <a:lumMod val="85000"/>
                    <a:lumOff val="15000"/>
                  </a:schemeClr>
                </a:solidFill>
              </a:rPr>
              <a:t> </a:t>
            </a:r>
            <a:r>
              <a:rPr lang="en-US" sz="1600" dirty="0">
                <a:solidFill>
                  <a:schemeClr val="tx1">
                    <a:lumMod val="85000"/>
                    <a:lumOff val="15000"/>
                  </a:schemeClr>
                </a:solidFill>
              </a:rPr>
              <a:t>– High triglycerides/cholesterol</a:t>
            </a:r>
          </a:p>
          <a:p>
            <a:pPr lvl="1">
              <a:defRPr/>
            </a:pPr>
            <a:r>
              <a:rPr lang="en-US" sz="1600" b="1" dirty="0">
                <a:solidFill>
                  <a:schemeClr val="tx1">
                    <a:lumMod val="85000"/>
                    <a:lumOff val="15000"/>
                  </a:schemeClr>
                </a:solidFill>
              </a:rPr>
              <a:t>GLP </a:t>
            </a:r>
            <a:r>
              <a:rPr lang="en-US" sz="1600" b="1" dirty="0" smtClean="0">
                <a:solidFill>
                  <a:schemeClr val="tx1">
                    <a:lumMod val="85000"/>
                    <a:lumOff val="15000"/>
                  </a:schemeClr>
                </a:solidFill>
              </a:rPr>
              <a:t>Inhibitors</a:t>
            </a:r>
            <a:r>
              <a:rPr lang="en-US" sz="1600" b="1" baseline="30000" dirty="0"/>
              <a:t>1</a:t>
            </a:r>
            <a:r>
              <a:rPr lang="en-US" sz="1600" dirty="0" smtClean="0">
                <a:solidFill>
                  <a:schemeClr val="tx1">
                    <a:lumMod val="85000"/>
                    <a:lumOff val="15000"/>
                  </a:schemeClr>
                </a:solidFill>
              </a:rPr>
              <a:t> </a:t>
            </a:r>
            <a:r>
              <a:rPr lang="en-US" sz="1600" dirty="0">
                <a:solidFill>
                  <a:schemeClr val="tx1">
                    <a:lumMod val="85000"/>
                    <a:lumOff val="15000"/>
                  </a:schemeClr>
                </a:solidFill>
              </a:rPr>
              <a:t>- Diabetes</a:t>
            </a:r>
            <a:endParaRPr lang="en-US" sz="1600" b="1" dirty="0">
              <a:solidFill>
                <a:schemeClr val="tx1">
                  <a:lumMod val="85000"/>
                  <a:lumOff val="15000"/>
                </a:schemeClr>
              </a:solidFill>
            </a:endParaRPr>
          </a:p>
          <a:p>
            <a:pPr lvl="1">
              <a:defRPr/>
            </a:pPr>
            <a:r>
              <a:rPr lang="en-US" sz="1600" b="1" dirty="0">
                <a:solidFill>
                  <a:schemeClr val="tx1">
                    <a:lumMod val="85000"/>
                    <a:lumOff val="15000"/>
                  </a:schemeClr>
                </a:solidFill>
              </a:rPr>
              <a:t>Glucose Test </a:t>
            </a:r>
            <a:r>
              <a:rPr lang="en-US" sz="1600" b="1" dirty="0" smtClean="0">
                <a:solidFill>
                  <a:schemeClr val="tx1">
                    <a:lumMod val="85000"/>
                    <a:lumOff val="15000"/>
                  </a:schemeClr>
                </a:solidFill>
              </a:rPr>
              <a:t>Strips</a:t>
            </a:r>
            <a:r>
              <a:rPr lang="en-US" sz="1600" b="1" baseline="30000" dirty="0"/>
              <a:t>1</a:t>
            </a:r>
            <a:r>
              <a:rPr lang="en-US" sz="1600" dirty="0" smtClean="0">
                <a:solidFill>
                  <a:schemeClr val="tx1">
                    <a:lumMod val="85000"/>
                    <a:lumOff val="15000"/>
                  </a:schemeClr>
                </a:solidFill>
              </a:rPr>
              <a:t> </a:t>
            </a:r>
            <a:r>
              <a:rPr lang="en-US" sz="1600" dirty="0">
                <a:solidFill>
                  <a:schemeClr val="tx1">
                    <a:lumMod val="85000"/>
                    <a:lumOff val="15000"/>
                  </a:schemeClr>
                </a:solidFill>
              </a:rPr>
              <a:t>- Diabetes</a:t>
            </a:r>
            <a:endParaRPr lang="en-US" sz="1600" b="1" dirty="0">
              <a:solidFill>
                <a:schemeClr val="tx1">
                  <a:lumMod val="85000"/>
                  <a:lumOff val="15000"/>
                </a:schemeClr>
              </a:solidFill>
            </a:endParaRPr>
          </a:p>
          <a:p>
            <a:pPr lvl="1">
              <a:defRPr/>
            </a:pPr>
            <a:r>
              <a:rPr lang="en-US" sz="1600" b="1" dirty="0" smtClean="0">
                <a:solidFill>
                  <a:schemeClr val="tx1">
                    <a:lumMod val="85000"/>
                    <a:lumOff val="15000"/>
                  </a:schemeClr>
                </a:solidFill>
              </a:rPr>
              <a:t>Insulin</a:t>
            </a:r>
            <a:r>
              <a:rPr lang="en-US" sz="1600" b="1" baseline="30000" dirty="0"/>
              <a:t>1</a:t>
            </a:r>
            <a:r>
              <a:rPr lang="en-US" sz="1600" dirty="0" smtClean="0">
                <a:solidFill>
                  <a:schemeClr val="tx1">
                    <a:lumMod val="85000"/>
                    <a:lumOff val="15000"/>
                  </a:schemeClr>
                </a:solidFill>
              </a:rPr>
              <a:t> </a:t>
            </a:r>
            <a:r>
              <a:rPr lang="en-US" sz="1600" dirty="0">
                <a:solidFill>
                  <a:schemeClr val="tx1">
                    <a:lumMod val="85000"/>
                    <a:lumOff val="15000"/>
                  </a:schemeClr>
                </a:solidFill>
              </a:rPr>
              <a:t>– Diabetes </a:t>
            </a:r>
            <a:endParaRPr lang="en-US" sz="1600" b="1" dirty="0">
              <a:solidFill>
                <a:schemeClr val="tx1">
                  <a:lumMod val="85000"/>
                  <a:lumOff val="15000"/>
                </a:schemeClr>
              </a:solidFill>
            </a:endParaRPr>
          </a:p>
          <a:p>
            <a:pPr lvl="1">
              <a:defRPr/>
            </a:pPr>
            <a:r>
              <a:rPr lang="en-US" sz="1600" b="1" dirty="0">
                <a:solidFill>
                  <a:schemeClr val="tx1">
                    <a:lumMod val="85000"/>
                    <a:lumOff val="15000"/>
                  </a:schemeClr>
                </a:solidFill>
              </a:rPr>
              <a:t>Insulin, </a:t>
            </a:r>
            <a:r>
              <a:rPr lang="en-US" sz="1600" b="1" dirty="0" smtClean="0">
                <a:solidFill>
                  <a:schemeClr val="tx1">
                    <a:lumMod val="85000"/>
                    <a:lumOff val="15000"/>
                  </a:schemeClr>
                </a:solidFill>
              </a:rPr>
              <a:t>Basal</a:t>
            </a:r>
            <a:r>
              <a:rPr lang="en-US" sz="1600" b="1" baseline="30000" dirty="0"/>
              <a:t>1</a:t>
            </a:r>
            <a:r>
              <a:rPr lang="en-US" sz="1600" dirty="0" smtClean="0">
                <a:solidFill>
                  <a:schemeClr val="tx1">
                    <a:lumMod val="85000"/>
                    <a:lumOff val="15000"/>
                  </a:schemeClr>
                </a:solidFill>
              </a:rPr>
              <a:t> </a:t>
            </a:r>
            <a:r>
              <a:rPr lang="en-US" sz="1600" dirty="0">
                <a:solidFill>
                  <a:schemeClr val="tx1">
                    <a:lumMod val="85000"/>
                    <a:lumOff val="15000"/>
                  </a:schemeClr>
                </a:solidFill>
              </a:rPr>
              <a:t>– Diabetes </a:t>
            </a:r>
            <a:endParaRPr lang="en-US" sz="1600" b="1" dirty="0">
              <a:solidFill>
                <a:schemeClr val="tx1">
                  <a:lumMod val="85000"/>
                  <a:lumOff val="15000"/>
                </a:schemeClr>
              </a:solidFill>
            </a:endParaRPr>
          </a:p>
          <a:p>
            <a:pPr lvl="1">
              <a:defRPr/>
            </a:pPr>
            <a:r>
              <a:rPr lang="en-US" sz="1600" b="1" dirty="0">
                <a:solidFill>
                  <a:schemeClr val="tx1">
                    <a:lumMod val="85000"/>
                    <a:lumOff val="15000"/>
                  </a:schemeClr>
                </a:solidFill>
              </a:rPr>
              <a:t>Opthalmic </a:t>
            </a:r>
            <a:r>
              <a:rPr lang="en-US" sz="1600" b="1" dirty="0" smtClean="0">
                <a:solidFill>
                  <a:schemeClr val="tx1">
                    <a:lumMod val="85000"/>
                    <a:lumOff val="15000"/>
                  </a:schemeClr>
                </a:solidFill>
              </a:rPr>
              <a:t>Prostaglandins</a:t>
            </a:r>
            <a:r>
              <a:rPr lang="en-US" sz="1600" b="1" baseline="30000" dirty="0"/>
              <a:t>1</a:t>
            </a:r>
            <a:r>
              <a:rPr lang="en-US" sz="1600" dirty="0" smtClean="0">
                <a:solidFill>
                  <a:schemeClr val="tx1">
                    <a:lumMod val="85000"/>
                    <a:lumOff val="15000"/>
                  </a:schemeClr>
                </a:solidFill>
              </a:rPr>
              <a:t> </a:t>
            </a:r>
            <a:r>
              <a:rPr lang="en-US" sz="1600" dirty="0">
                <a:solidFill>
                  <a:schemeClr val="tx1">
                    <a:lumMod val="85000"/>
                    <a:lumOff val="15000"/>
                  </a:schemeClr>
                </a:solidFill>
              </a:rPr>
              <a:t>– Glaucoma, Increased ocular pressure</a:t>
            </a:r>
            <a:endParaRPr lang="en-US" sz="1600" b="1" dirty="0">
              <a:solidFill>
                <a:schemeClr val="tx1">
                  <a:lumMod val="85000"/>
                  <a:lumOff val="15000"/>
                </a:schemeClr>
              </a:solidFill>
            </a:endParaRPr>
          </a:p>
          <a:p>
            <a:pPr lvl="1">
              <a:defRPr/>
            </a:pPr>
            <a:r>
              <a:rPr lang="en-US" sz="1600" b="1" dirty="0"/>
              <a:t>Follicle Stimulating Hormones - Infertility</a:t>
            </a:r>
            <a:r>
              <a:rPr lang="en-US" sz="1600" b="1" baseline="30000" dirty="0"/>
              <a:t>1</a:t>
            </a:r>
            <a:endParaRPr lang="en-US" sz="1600" b="1" dirty="0"/>
          </a:p>
          <a:p>
            <a:pPr lvl="1">
              <a:defRPr/>
            </a:pPr>
            <a:r>
              <a:rPr lang="en-US" sz="1600" b="1" dirty="0"/>
              <a:t>Hepatitis C</a:t>
            </a:r>
            <a:r>
              <a:rPr lang="en-US" sz="1600" b="1" baseline="30000" dirty="0"/>
              <a:t>1</a:t>
            </a:r>
            <a:r>
              <a:rPr lang="en-US" sz="1600" b="1" dirty="0"/>
              <a:t> </a:t>
            </a:r>
          </a:p>
          <a:p>
            <a:pPr lvl="1">
              <a:defRPr/>
            </a:pPr>
            <a:r>
              <a:rPr lang="en-US" sz="1600" b="1" dirty="0"/>
              <a:t>Multiple Sclerosis</a:t>
            </a:r>
            <a:r>
              <a:rPr lang="en-US" sz="1600" b="1" baseline="30000" dirty="0"/>
              <a:t>1</a:t>
            </a:r>
            <a:r>
              <a:rPr lang="en-US" sz="1600" b="1" dirty="0"/>
              <a:t> </a:t>
            </a:r>
            <a:endParaRPr lang="en-US" sz="1600" b="1" dirty="0" smtClean="0"/>
          </a:p>
          <a:p>
            <a:pPr lvl="1">
              <a:defRPr/>
            </a:pPr>
            <a:r>
              <a:rPr lang="en-US" sz="1600" b="1" dirty="0" smtClean="0"/>
              <a:t>Interferons</a:t>
            </a:r>
          </a:p>
          <a:p>
            <a:pPr lvl="1">
              <a:defRPr/>
            </a:pPr>
            <a:r>
              <a:rPr lang="en-US" sz="1600" b="1" dirty="0" smtClean="0"/>
              <a:t>TNF Inhibitors</a:t>
            </a:r>
            <a:endParaRPr lang="en-US" sz="1600" dirty="0"/>
          </a:p>
          <a:p>
            <a:endParaRPr lang="en-US" sz="1600" dirty="0"/>
          </a:p>
        </p:txBody>
      </p:sp>
      <p:sp>
        <p:nvSpPr>
          <p:cNvPr id="4" name="TextBox 3"/>
          <p:cNvSpPr txBox="1"/>
          <p:nvPr/>
        </p:nvSpPr>
        <p:spPr>
          <a:xfrm>
            <a:off x="685800" y="6283642"/>
            <a:ext cx="5638800" cy="246221"/>
          </a:xfrm>
          <a:prstGeom prst="rect">
            <a:avLst/>
          </a:prstGeom>
          <a:noFill/>
        </p:spPr>
        <p:txBody>
          <a:bodyPr wrap="square" rtlCol="0">
            <a:spAutoFit/>
          </a:bodyPr>
          <a:lstStyle/>
          <a:p>
            <a:r>
              <a:rPr lang="en-US" sz="1000" b="1" baseline="30000" dirty="0" smtClean="0"/>
              <a:t>1</a:t>
            </a:r>
            <a:r>
              <a:rPr lang="en-US" sz="1000" b="1" dirty="0" smtClean="0"/>
              <a:t>New Classes Effective 1/1/2012.  Program targets highly utilized therapeutic classes. </a:t>
            </a:r>
            <a:endParaRPr lang="en-US" sz="1000" b="1" dirty="0"/>
          </a:p>
        </p:txBody>
      </p:sp>
    </p:spTree>
    <p:extLst>
      <p:ext uri="{BB962C8B-B14F-4D97-AF65-F5344CB8AC3E}">
        <p14:creationId xmlns:p14="http://schemas.microsoft.com/office/powerpoint/2010/main" xmlns="" val="15701450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xmlns="" val="3600500970"/>
              </p:ext>
            </p:extLst>
          </p:nvPr>
        </p:nvGraphicFramePr>
        <p:xfrm>
          <a:off x="457200" y="2551375"/>
          <a:ext cx="8077200" cy="3492526"/>
        </p:xfrm>
        <a:graphic>
          <a:graphicData uri="http://schemas.openxmlformats.org/drawingml/2006/table">
            <a:tbl>
              <a:tblPr/>
              <a:tblGrid>
                <a:gridCol w="1905000"/>
                <a:gridCol w="2057400"/>
                <a:gridCol w="2057400"/>
                <a:gridCol w="1066800"/>
                <a:gridCol w="990600"/>
              </a:tblGrid>
              <a:tr h="507421">
                <a:tc>
                  <a:txBody>
                    <a:bodyPr/>
                    <a:lstStyle/>
                    <a:p>
                      <a:pPr marL="0" marR="0">
                        <a:spcBef>
                          <a:spcPts val="0"/>
                        </a:spcBef>
                        <a:spcAft>
                          <a:spcPts val="0"/>
                        </a:spcAft>
                      </a:pPr>
                      <a:r>
                        <a:rPr lang="en-US" sz="1000" b="1" dirty="0">
                          <a:solidFill>
                            <a:schemeClr val="bg1"/>
                          </a:solidFill>
                          <a:latin typeface="Arial"/>
                          <a:ea typeface="Calibri"/>
                          <a:cs typeface="Times New Roman"/>
                        </a:rPr>
                        <a:t>Drug Class  </a:t>
                      </a: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solidFill>
                  </a:tcPr>
                </a:tc>
                <a:tc>
                  <a:txBody>
                    <a:bodyPr/>
                    <a:lstStyle/>
                    <a:p>
                      <a:pPr marL="0" marR="0" algn="ctr">
                        <a:spcBef>
                          <a:spcPts val="0"/>
                        </a:spcBef>
                        <a:spcAft>
                          <a:spcPts val="0"/>
                        </a:spcAft>
                      </a:pPr>
                      <a:r>
                        <a:rPr lang="en-US" sz="1000" b="1" dirty="0">
                          <a:solidFill>
                            <a:schemeClr val="bg1"/>
                          </a:solidFill>
                          <a:latin typeface="Arial"/>
                          <a:ea typeface="Calibri"/>
                          <a:cs typeface="Times New Roman"/>
                        </a:rPr>
                        <a:t>Targeted </a:t>
                      </a:r>
                      <a:r>
                        <a:rPr lang="en-US" sz="1000" b="1" dirty="0" smtClean="0">
                          <a:solidFill>
                            <a:schemeClr val="bg1"/>
                          </a:solidFill>
                          <a:latin typeface="Arial"/>
                          <a:ea typeface="Calibri"/>
                          <a:cs typeface="Times New Roman"/>
                        </a:rPr>
                        <a:t>Medications</a:t>
                      </a:r>
                      <a:endParaRPr lang="en-US" sz="1000" b="1" baseline="30000" dirty="0">
                        <a:solidFill>
                          <a:schemeClr val="bg1"/>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solidFill>
                  </a:tcPr>
                </a:tc>
                <a:tc>
                  <a:txBody>
                    <a:bodyPr/>
                    <a:lstStyle/>
                    <a:p>
                      <a:pPr marL="0" marR="0" algn="ctr">
                        <a:spcBef>
                          <a:spcPts val="0"/>
                        </a:spcBef>
                        <a:spcAft>
                          <a:spcPts val="0"/>
                        </a:spcAft>
                      </a:pPr>
                      <a:r>
                        <a:rPr lang="en-US" sz="1000" b="1" dirty="0">
                          <a:solidFill>
                            <a:schemeClr val="bg1"/>
                          </a:solidFill>
                          <a:latin typeface="Arial"/>
                          <a:ea typeface="Calibri"/>
                          <a:cs typeface="Times New Roman"/>
                        </a:rPr>
                        <a:t>Preferred Alternatives  </a:t>
                      </a: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solidFill>
                  </a:tcPr>
                </a:tc>
                <a:tc>
                  <a:txBody>
                    <a:bodyPr/>
                    <a:lstStyle/>
                    <a:p>
                      <a:pPr marL="0" marR="0" algn="ctr">
                        <a:spcBef>
                          <a:spcPts val="0"/>
                        </a:spcBef>
                        <a:spcAft>
                          <a:spcPts val="0"/>
                        </a:spcAft>
                      </a:pPr>
                      <a:r>
                        <a:rPr lang="en-US" sz="1000" b="1" dirty="0" smtClean="0">
                          <a:solidFill>
                            <a:schemeClr val="bg1"/>
                          </a:solidFill>
                          <a:latin typeface="Arial"/>
                          <a:ea typeface="Calibri"/>
                          <a:cs typeface="Times New Roman"/>
                        </a:rPr>
                        <a:t>Expected Generic Dispense Rate</a:t>
                      </a:r>
                      <a:endParaRPr lang="en-US" sz="1000" b="1" dirty="0">
                        <a:solidFill>
                          <a:schemeClr val="bg1"/>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solidFill>
                  </a:tcPr>
                </a:tc>
                <a:tc>
                  <a:txBody>
                    <a:bodyPr/>
                    <a:lstStyle/>
                    <a:p>
                      <a:pPr marL="0" marR="0" algn="ctr">
                        <a:spcBef>
                          <a:spcPts val="0"/>
                        </a:spcBef>
                        <a:spcAft>
                          <a:spcPts val="0"/>
                        </a:spcAft>
                      </a:pPr>
                      <a:r>
                        <a:rPr lang="en-US" sz="1000" b="1" dirty="0">
                          <a:solidFill>
                            <a:schemeClr val="bg1"/>
                          </a:solidFill>
                          <a:latin typeface="Arial"/>
                          <a:ea typeface="Calibri"/>
                          <a:cs typeface="Times New Roman"/>
                        </a:rPr>
                        <a:t>Expected Formulary Compliance</a:t>
                      </a: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solidFill>
                  </a:tcPr>
                </a:tc>
              </a:tr>
              <a:tr h="338281">
                <a:tc>
                  <a:txBody>
                    <a:bodyPr/>
                    <a:lstStyle/>
                    <a:p>
                      <a:pPr marL="0" marR="0">
                        <a:spcBef>
                          <a:spcPts val="0"/>
                        </a:spcBef>
                        <a:spcAft>
                          <a:spcPts val="0"/>
                        </a:spcAft>
                      </a:pPr>
                      <a:r>
                        <a:rPr lang="en-US" sz="1000" b="1" dirty="0" smtClean="0">
                          <a:solidFill>
                            <a:srgbClr val="000000"/>
                          </a:solidFill>
                          <a:latin typeface="Arial"/>
                          <a:ea typeface="Calibri"/>
                          <a:cs typeface="Times New Roman"/>
                        </a:rPr>
                        <a:t>Albuterol</a:t>
                      </a:r>
                      <a:endParaRPr lang="en-US" sz="1000" b="1" baseline="30000" dirty="0" smtClean="0">
                        <a:solidFill>
                          <a:srgbClr val="000000"/>
                        </a:solidFill>
                        <a:latin typeface="Arial"/>
                        <a:ea typeface="Calibri"/>
                        <a:cs typeface="Times New Roman"/>
                      </a:endParaRPr>
                    </a:p>
                    <a:p>
                      <a:pPr marL="0" marR="0">
                        <a:spcBef>
                          <a:spcPts val="0"/>
                        </a:spcBef>
                        <a:spcAft>
                          <a:spcPts val="0"/>
                        </a:spcAft>
                      </a:pPr>
                      <a:r>
                        <a:rPr lang="en-US" sz="1000" b="0" i="1" dirty="0" smtClean="0">
                          <a:solidFill>
                            <a:srgbClr val="000000"/>
                          </a:solidFill>
                          <a:latin typeface="Arial"/>
                          <a:ea typeface="Calibri"/>
                          <a:cs typeface="Times New Roman"/>
                        </a:rPr>
                        <a:t>Asthma</a:t>
                      </a:r>
                      <a:endParaRPr lang="en-US" sz="1000" b="0" i="1" dirty="0">
                        <a:solidFill>
                          <a:srgbClr val="000000"/>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smtClean="0">
                          <a:solidFill>
                            <a:srgbClr val="000000"/>
                          </a:solidFill>
                          <a:latin typeface="Arial"/>
                          <a:ea typeface="Calibri"/>
                          <a:cs typeface="Times New Roman"/>
                        </a:rPr>
                        <a:t>Proventil HFA,</a:t>
                      </a:r>
                      <a:r>
                        <a:rPr lang="en-US" sz="1000" baseline="0" dirty="0" smtClean="0">
                          <a:solidFill>
                            <a:srgbClr val="000000"/>
                          </a:solidFill>
                          <a:latin typeface="Arial"/>
                          <a:ea typeface="Calibri"/>
                          <a:cs typeface="Times New Roman"/>
                        </a:rPr>
                        <a:t> Ventolin HFA, Xopenex HFA</a:t>
                      </a: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smtClean="0">
                          <a:solidFill>
                            <a:srgbClr val="000000"/>
                          </a:solidFill>
                          <a:latin typeface="Arial"/>
                          <a:ea typeface="Calibri"/>
                          <a:cs typeface="Times New Roman"/>
                        </a:rPr>
                        <a:t>ProAir HFA</a:t>
                      </a:r>
                      <a:endParaRPr lang="en-US" sz="1000" dirty="0">
                        <a:solidFill>
                          <a:srgbClr val="000000"/>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solidFill>
                            <a:srgbClr val="000000"/>
                          </a:solidFill>
                          <a:latin typeface="Arial"/>
                          <a:ea typeface="Calibri"/>
                          <a:cs typeface="Times New Roman"/>
                        </a:rPr>
                        <a:t>**</a:t>
                      </a: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solidFill>
                            <a:srgbClr val="000000"/>
                          </a:solidFill>
                          <a:latin typeface="Arial"/>
                          <a:ea typeface="Calibri"/>
                          <a:cs typeface="Times New Roman"/>
                        </a:rPr>
                        <a:t>&gt;90%</a:t>
                      </a: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8281">
                <a:tc>
                  <a:txBody>
                    <a:bodyPr/>
                    <a:lstStyle/>
                    <a:p>
                      <a:pPr marL="0" marR="0">
                        <a:spcBef>
                          <a:spcPts val="0"/>
                        </a:spcBef>
                        <a:spcAft>
                          <a:spcPts val="0"/>
                        </a:spcAft>
                      </a:pPr>
                      <a:r>
                        <a:rPr lang="en-US" sz="1000" b="1" dirty="0">
                          <a:solidFill>
                            <a:srgbClr val="000000"/>
                          </a:solidFill>
                          <a:latin typeface="Arial"/>
                          <a:ea typeface="Calibri"/>
                          <a:cs typeface="Times New Roman"/>
                        </a:rPr>
                        <a:t>Androgens </a:t>
                      </a:r>
                      <a:endParaRPr lang="en-US" sz="1000" b="1" dirty="0" smtClean="0">
                        <a:solidFill>
                          <a:srgbClr val="000000"/>
                        </a:solidFill>
                        <a:latin typeface="Arial"/>
                        <a:ea typeface="Calibri"/>
                        <a:cs typeface="Times New Roman"/>
                      </a:endParaRPr>
                    </a:p>
                    <a:p>
                      <a:pPr marL="0" marR="0">
                        <a:spcBef>
                          <a:spcPts val="0"/>
                        </a:spcBef>
                        <a:spcAft>
                          <a:spcPts val="0"/>
                        </a:spcAft>
                      </a:pPr>
                      <a:r>
                        <a:rPr lang="en-US" sz="1000" b="0" i="1" dirty="0" smtClean="0">
                          <a:solidFill>
                            <a:srgbClr val="000000"/>
                          </a:solidFill>
                          <a:latin typeface="Arial"/>
                          <a:ea typeface="Calibri"/>
                          <a:cs typeface="Times New Roman"/>
                        </a:rPr>
                        <a:t>Testosterone Replacement</a:t>
                      </a:r>
                      <a:r>
                        <a:rPr lang="en-US" sz="1000" dirty="0" smtClean="0">
                          <a:solidFill>
                            <a:srgbClr val="000000"/>
                          </a:solidFill>
                          <a:latin typeface="Arial"/>
                          <a:ea typeface="Calibri"/>
                          <a:cs typeface="Times New Roman"/>
                        </a:rPr>
                        <a:t> </a:t>
                      </a:r>
                      <a:endParaRPr lang="en-US" sz="1000" dirty="0">
                        <a:solidFill>
                          <a:srgbClr val="000000"/>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solidFill>
                            <a:srgbClr val="000000"/>
                          </a:solidFill>
                          <a:latin typeface="Arial"/>
                          <a:ea typeface="Calibri"/>
                          <a:cs typeface="Times New Roman"/>
                        </a:rPr>
                        <a:t>Androderm, </a:t>
                      </a:r>
                      <a:r>
                        <a:rPr lang="en-US" sz="1000" dirty="0" smtClean="0">
                          <a:solidFill>
                            <a:srgbClr val="000000"/>
                          </a:solidFill>
                          <a:latin typeface="Arial"/>
                          <a:ea typeface="Calibri"/>
                          <a:cs typeface="Times New Roman"/>
                        </a:rPr>
                        <a:t>Axiron, Fortesta, Testim </a:t>
                      </a:r>
                      <a:endParaRPr lang="en-US" sz="1000" dirty="0">
                        <a:solidFill>
                          <a:srgbClr val="000000"/>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solidFill>
                            <a:srgbClr val="000000"/>
                          </a:solidFill>
                          <a:latin typeface="Arial"/>
                          <a:ea typeface="Calibri"/>
                          <a:cs typeface="Times New Roman"/>
                        </a:rPr>
                        <a:t>AndroGel </a:t>
                      </a: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solidFill>
                            <a:srgbClr val="000000"/>
                          </a:solidFill>
                          <a:latin typeface="Arial"/>
                          <a:ea typeface="Calibri"/>
                          <a:cs typeface="Times New Roman"/>
                        </a:rPr>
                        <a:t>**</a:t>
                      </a: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solidFill>
                            <a:srgbClr val="000000"/>
                          </a:solidFill>
                          <a:latin typeface="Arial"/>
                          <a:ea typeface="Calibri"/>
                          <a:cs typeface="Times New Roman"/>
                        </a:rPr>
                        <a:t>&gt;90%</a:t>
                      </a: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7421">
                <a:tc>
                  <a:txBody>
                    <a:bodyPr/>
                    <a:lstStyle/>
                    <a:p>
                      <a:pPr marL="0" marR="0">
                        <a:spcBef>
                          <a:spcPts val="0"/>
                        </a:spcBef>
                        <a:spcAft>
                          <a:spcPts val="0"/>
                        </a:spcAft>
                      </a:pPr>
                      <a:r>
                        <a:rPr lang="en-US" sz="1000" b="1" dirty="0">
                          <a:solidFill>
                            <a:srgbClr val="000000"/>
                          </a:solidFill>
                          <a:latin typeface="Arial"/>
                          <a:ea typeface="Calibri"/>
                          <a:cs typeface="Times New Roman"/>
                        </a:rPr>
                        <a:t>Angiotensin II Receptor Blockers </a:t>
                      </a:r>
                      <a:br>
                        <a:rPr lang="en-US" sz="1000" b="1" dirty="0">
                          <a:solidFill>
                            <a:srgbClr val="000000"/>
                          </a:solidFill>
                          <a:latin typeface="Arial"/>
                          <a:ea typeface="Calibri"/>
                          <a:cs typeface="Times New Roman"/>
                        </a:rPr>
                      </a:br>
                      <a:r>
                        <a:rPr lang="en-US" sz="1000" i="1" dirty="0">
                          <a:solidFill>
                            <a:srgbClr val="000000"/>
                          </a:solidFill>
                          <a:latin typeface="Arial"/>
                          <a:ea typeface="Calibri"/>
                          <a:cs typeface="Times New Roman"/>
                        </a:rPr>
                        <a:t>Blood Pressure </a:t>
                      </a:r>
                      <a:r>
                        <a:rPr lang="en-US" sz="1000" dirty="0">
                          <a:solidFill>
                            <a:srgbClr val="000000"/>
                          </a:solidFill>
                          <a:latin typeface="Arial"/>
                          <a:ea typeface="Calibri"/>
                          <a:cs typeface="Times New Roman"/>
                        </a:rPr>
                        <a:t> </a:t>
                      </a: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solidFill>
                            <a:srgbClr val="000000"/>
                          </a:solidFill>
                          <a:latin typeface="Arial"/>
                          <a:ea typeface="Calibri"/>
                          <a:cs typeface="Times New Roman"/>
                        </a:rPr>
                        <a:t>Atacand/HCT, Avalide, Avapro, Benicar/HCT, </a:t>
                      </a:r>
                      <a:r>
                        <a:rPr lang="en-US" sz="1000" dirty="0" smtClean="0">
                          <a:solidFill>
                            <a:srgbClr val="000000"/>
                          </a:solidFill>
                          <a:latin typeface="Arial"/>
                          <a:ea typeface="Calibri"/>
                          <a:cs typeface="Times New Roman"/>
                        </a:rPr>
                        <a:t>Edarbi, Edarbyclor, Teveten/HCT </a:t>
                      </a:r>
                      <a:endParaRPr lang="en-US" sz="1000" dirty="0">
                        <a:solidFill>
                          <a:srgbClr val="000000"/>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solidFill>
                            <a:srgbClr val="000000"/>
                          </a:solidFill>
                          <a:latin typeface="Arial"/>
                          <a:ea typeface="Calibri"/>
                          <a:cs typeface="Times New Roman"/>
                        </a:rPr>
                        <a:t>losartan, losartan/hctz, Diovan/HCT, </a:t>
                      </a:r>
                      <a:r>
                        <a:rPr lang="en-US" sz="1000" dirty="0" smtClean="0">
                          <a:solidFill>
                            <a:srgbClr val="000000"/>
                          </a:solidFill>
                          <a:latin typeface="Arial"/>
                          <a:ea typeface="Calibri"/>
                          <a:cs typeface="Times New Roman"/>
                        </a:rPr>
                        <a:t>Micardis/HCT</a:t>
                      </a:r>
                      <a:endParaRPr lang="en-US" sz="1000" dirty="0">
                        <a:solidFill>
                          <a:srgbClr val="000000"/>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smtClean="0">
                          <a:solidFill>
                            <a:srgbClr val="000000"/>
                          </a:solidFill>
                          <a:latin typeface="Arial"/>
                          <a:ea typeface="Calibri"/>
                          <a:cs typeface="Times New Roman"/>
                        </a:rPr>
                        <a:t>40-50%</a:t>
                      </a:r>
                      <a:endParaRPr lang="en-US" sz="1000" dirty="0">
                        <a:solidFill>
                          <a:srgbClr val="000000"/>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solidFill>
                            <a:srgbClr val="000000"/>
                          </a:solidFill>
                          <a:latin typeface="Arial"/>
                          <a:ea typeface="Calibri"/>
                          <a:cs typeface="Times New Roman"/>
                        </a:rPr>
                        <a:t>&gt;95%</a:t>
                      </a: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8319">
                <a:tc>
                  <a:txBody>
                    <a:bodyPr/>
                    <a:lstStyle/>
                    <a:p>
                      <a:pPr marL="0" marR="0">
                        <a:spcBef>
                          <a:spcPts val="0"/>
                        </a:spcBef>
                        <a:spcAft>
                          <a:spcPts val="0"/>
                        </a:spcAft>
                      </a:pPr>
                      <a:r>
                        <a:rPr lang="en-US" sz="1000" b="1" dirty="0">
                          <a:solidFill>
                            <a:srgbClr val="000000"/>
                          </a:solidFill>
                          <a:latin typeface="Arial"/>
                          <a:ea typeface="Calibri"/>
                          <a:cs typeface="Times New Roman"/>
                        </a:rPr>
                        <a:t>Atypical </a:t>
                      </a:r>
                      <a:r>
                        <a:rPr lang="en-US" sz="1000" b="1" dirty="0" smtClean="0">
                          <a:solidFill>
                            <a:srgbClr val="000000"/>
                          </a:solidFill>
                          <a:latin typeface="Arial"/>
                          <a:ea typeface="Calibri"/>
                          <a:cs typeface="Times New Roman"/>
                        </a:rPr>
                        <a:t>Antipsychotics</a:t>
                      </a:r>
                      <a:r>
                        <a:rPr lang="en-US" sz="1000" b="0" baseline="30000" dirty="0" smtClean="0">
                          <a:solidFill>
                            <a:srgbClr val="000000"/>
                          </a:solidFill>
                          <a:latin typeface="Arial"/>
                          <a:ea typeface="Calibri"/>
                          <a:cs typeface="Times New Roman"/>
                        </a:rPr>
                        <a:t>1</a:t>
                      </a:r>
                      <a:endParaRPr lang="en-US" sz="1000" b="1" dirty="0" smtClean="0">
                        <a:solidFill>
                          <a:srgbClr val="000000"/>
                        </a:solidFill>
                        <a:latin typeface="Arial"/>
                        <a:ea typeface="Calibri"/>
                        <a:cs typeface="Times New Roman"/>
                      </a:endParaRPr>
                    </a:p>
                    <a:p>
                      <a:pPr marL="0" marR="0">
                        <a:spcBef>
                          <a:spcPts val="0"/>
                        </a:spcBef>
                        <a:spcAft>
                          <a:spcPts val="0"/>
                        </a:spcAft>
                      </a:pPr>
                      <a:r>
                        <a:rPr lang="en-US" sz="1000" b="0" i="1" dirty="0" smtClean="0">
                          <a:solidFill>
                            <a:srgbClr val="000000"/>
                          </a:solidFill>
                          <a:latin typeface="Arial"/>
                          <a:ea typeface="Calibri"/>
                          <a:cs typeface="Times New Roman"/>
                        </a:rPr>
                        <a:t>Mental Health Conditions</a:t>
                      </a:r>
                      <a:r>
                        <a:rPr lang="en-US" sz="1000" dirty="0" smtClean="0">
                          <a:solidFill>
                            <a:srgbClr val="000000"/>
                          </a:solidFill>
                          <a:latin typeface="Arial"/>
                          <a:ea typeface="Calibri"/>
                          <a:cs typeface="Times New Roman"/>
                        </a:rPr>
                        <a:t> </a:t>
                      </a:r>
                      <a:endParaRPr lang="en-US" sz="1000" dirty="0">
                        <a:solidFill>
                          <a:srgbClr val="000000"/>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solidFill>
                            <a:srgbClr val="000000"/>
                          </a:solidFill>
                          <a:latin typeface="Arial"/>
                          <a:ea typeface="Calibri"/>
                          <a:cs typeface="Times New Roman"/>
                        </a:rPr>
                        <a:t>Abilify, Fanapt, Invega, </a:t>
                      </a:r>
                      <a:r>
                        <a:rPr lang="en-US" sz="1000" dirty="0" smtClean="0">
                          <a:solidFill>
                            <a:srgbClr val="000000"/>
                          </a:solidFill>
                          <a:latin typeface="Arial"/>
                          <a:ea typeface="Calibri"/>
                          <a:cs typeface="Times New Roman"/>
                        </a:rPr>
                        <a:t>Latuda, Saphris </a:t>
                      </a:r>
                      <a:endParaRPr lang="en-US" sz="1000" dirty="0">
                        <a:solidFill>
                          <a:srgbClr val="000000"/>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solidFill>
                            <a:srgbClr val="000000"/>
                          </a:solidFill>
                          <a:latin typeface="Arial"/>
                          <a:ea typeface="Calibri"/>
                          <a:cs typeface="Times New Roman"/>
                        </a:rPr>
                        <a:t>risperidone, </a:t>
                      </a:r>
                      <a:r>
                        <a:rPr lang="en-US" sz="1000" dirty="0" smtClean="0">
                          <a:solidFill>
                            <a:srgbClr val="000000"/>
                          </a:solidFill>
                          <a:latin typeface="Arial"/>
                          <a:ea typeface="Calibri"/>
                          <a:cs typeface="Times New Roman"/>
                        </a:rPr>
                        <a:t>olanzapine, quetiapine, ziprasidone </a:t>
                      </a:r>
                      <a:endParaRPr lang="en-US" sz="1000" dirty="0">
                        <a:solidFill>
                          <a:srgbClr val="000000"/>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smtClean="0">
                          <a:solidFill>
                            <a:srgbClr val="000000"/>
                          </a:solidFill>
                          <a:latin typeface="Arial"/>
                          <a:ea typeface="Calibri"/>
                          <a:cs typeface="Times New Roman"/>
                        </a:rPr>
                        <a:t>75%</a:t>
                      </a:r>
                      <a:endParaRPr lang="en-US" sz="1000" dirty="0">
                        <a:solidFill>
                          <a:srgbClr val="000000"/>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solidFill>
                            <a:srgbClr val="000000"/>
                          </a:solidFill>
                          <a:latin typeface="Arial"/>
                          <a:ea typeface="Calibri"/>
                          <a:cs typeface="Times New Roman"/>
                        </a:rPr>
                        <a:t>80-90%</a:t>
                      </a: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4619">
                <a:tc>
                  <a:txBody>
                    <a:bodyPr/>
                    <a:lstStyle/>
                    <a:p>
                      <a:pPr marL="0" marR="0">
                        <a:spcBef>
                          <a:spcPts val="0"/>
                        </a:spcBef>
                        <a:spcAft>
                          <a:spcPts val="0"/>
                        </a:spcAft>
                      </a:pPr>
                      <a:r>
                        <a:rPr lang="en-US" sz="1000" b="1" dirty="0">
                          <a:solidFill>
                            <a:srgbClr val="000000"/>
                          </a:solidFill>
                          <a:latin typeface="Arial"/>
                          <a:ea typeface="Calibri"/>
                          <a:cs typeface="Times New Roman"/>
                        </a:rPr>
                        <a:t>Bisphosphonates </a:t>
                      </a:r>
                      <a:r>
                        <a:rPr lang="en-US" sz="1000" i="1" dirty="0">
                          <a:solidFill>
                            <a:srgbClr val="000000"/>
                          </a:solidFill>
                          <a:latin typeface="Arial"/>
                          <a:ea typeface="Calibri"/>
                          <a:cs typeface="Times New Roman"/>
                        </a:rPr>
                        <a:t>Osteoporosis </a:t>
                      </a:r>
                      <a:r>
                        <a:rPr lang="en-US" sz="1000" dirty="0">
                          <a:solidFill>
                            <a:srgbClr val="000000"/>
                          </a:solidFill>
                          <a:latin typeface="Arial"/>
                          <a:ea typeface="Calibri"/>
                          <a:cs typeface="Times New Roman"/>
                        </a:rPr>
                        <a:t> </a:t>
                      </a: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solidFill>
                            <a:srgbClr val="000000"/>
                          </a:solidFill>
                          <a:latin typeface="Arial"/>
                          <a:ea typeface="Calibri"/>
                          <a:cs typeface="Times New Roman"/>
                        </a:rPr>
                        <a:t>Actonel, Actonel with </a:t>
                      </a:r>
                      <a:r>
                        <a:rPr lang="en-US" sz="1000" dirty="0" smtClean="0">
                          <a:solidFill>
                            <a:srgbClr val="000000"/>
                          </a:solidFill>
                          <a:latin typeface="Arial"/>
                          <a:ea typeface="Calibri"/>
                          <a:cs typeface="Times New Roman"/>
                        </a:rPr>
                        <a:t>Calcium, Atelvia </a:t>
                      </a:r>
                      <a:endParaRPr lang="en-US" sz="1000" dirty="0">
                        <a:solidFill>
                          <a:srgbClr val="000000"/>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solidFill>
                            <a:srgbClr val="000000"/>
                          </a:solidFill>
                          <a:latin typeface="Arial"/>
                          <a:ea typeface="Calibri"/>
                          <a:cs typeface="Times New Roman"/>
                        </a:rPr>
                        <a:t>alendronate, </a:t>
                      </a:r>
                      <a:r>
                        <a:rPr lang="en-US" sz="1000" dirty="0" smtClean="0">
                          <a:solidFill>
                            <a:srgbClr val="000000"/>
                          </a:solidFill>
                          <a:latin typeface="Arial"/>
                          <a:ea typeface="Calibri"/>
                          <a:cs typeface="Times New Roman"/>
                        </a:rPr>
                        <a:t>ibandronate, </a:t>
                      </a:r>
                      <a:br>
                        <a:rPr lang="en-US" sz="1000" dirty="0" smtClean="0">
                          <a:solidFill>
                            <a:srgbClr val="000000"/>
                          </a:solidFill>
                          <a:latin typeface="Arial"/>
                          <a:ea typeface="Calibri"/>
                          <a:cs typeface="Times New Roman"/>
                        </a:rPr>
                      </a:br>
                      <a:r>
                        <a:rPr lang="en-US" sz="1000" dirty="0" smtClean="0">
                          <a:solidFill>
                            <a:srgbClr val="000000"/>
                          </a:solidFill>
                          <a:latin typeface="Arial"/>
                          <a:ea typeface="Calibri"/>
                          <a:cs typeface="Times New Roman"/>
                        </a:rPr>
                        <a:t>Fosamax </a:t>
                      </a:r>
                      <a:r>
                        <a:rPr lang="en-US" sz="1000" dirty="0">
                          <a:solidFill>
                            <a:srgbClr val="000000"/>
                          </a:solidFill>
                          <a:latin typeface="Arial"/>
                          <a:ea typeface="Calibri"/>
                          <a:cs typeface="Times New Roman"/>
                        </a:rPr>
                        <a:t>Plus D </a:t>
                      </a: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solidFill>
                            <a:srgbClr val="000000"/>
                          </a:solidFill>
                          <a:latin typeface="Arial"/>
                          <a:ea typeface="Calibri"/>
                          <a:cs typeface="Times New Roman"/>
                        </a:rPr>
                        <a:t>60-70%</a:t>
                      </a: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solidFill>
                            <a:srgbClr val="000000"/>
                          </a:solidFill>
                          <a:latin typeface="Arial"/>
                          <a:ea typeface="Calibri"/>
                          <a:cs typeface="Times New Roman"/>
                        </a:rPr>
                        <a:t>90-95%</a:t>
                      </a: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8613">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000" b="1" dirty="0" smtClean="0">
                          <a:solidFill>
                            <a:srgbClr val="000000"/>
                          </a:solidFill>
                          <a:latin typeface="Arial"/>
                          <a:ea typeface="Calibri"/>
                          <a:cs typeface="Times New Roman"/>
                        </a:rPr>
                        <a:t>Fenofibrates</a:t>
                      </a:r>
                    </a:p>
                    <a:p>
                      <a:pPr marL="0" marR="0" indent="0" algn="l" defTabSz="457200" rtl="0" eaLnBrk="1" fontAlgn="auto" latinLnBrk="0" hangingPunct="1">
                        <a:lnSpc>
                          <a:spcPct val="100000"/>
                        </a:lnSpc>
                        <a:spcBef>
                          <a:spcPts val="0"/>
                        </a:spcBef>
                        <a:spcAft>
                          <a:spcPts val="0"/>
                        </a:spcAft>
                        <a:buClrTx/>
                        <a:buSzTx/>
                        <a:buFontTx/>
                        <a:buNone/>
                        <a:tabLst/>
                        <a:defRPr/>
                      </a:pPr>
                      <a:r>
                        <a:rPr lang="en-US" sz="1000" b="0" i="1" dirty="0" smtClean="0">
                          <a:solidFill>
                            <a:srgbClr val="000000"/>
                          </a:solidFill>
                          <a:latin typeface="Arial"/>
                          <a:ea typeface="Calibri"/>
                          <a:cs typeface="Times New Roman"/>
                        </a:rPr>
                        <a:t>High Triglycerides/Cholesterol</a:t>
                      </a:r>
                      <a:endParaRPr lang="en-US" sz="1000" b="1" dirty="0" smtClean="0">
                        <a:solidFill>
                          <a:srgbClr val="000000"/>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smtClean="0">
                          <a:solidFill>
                            <a:srgbClr val="000000"/>
                          </a:solidFill>
                          <a:latin typeface="Arial"/>
                          <a:ea typeface="Calibri"/>
                          <a:cs typeface="Times New Roman"/>
                        </a:rPr>
                        <a:t>Antara,</a:t>
                      </a:r>
                      <a:r>
                        <a:rPr lang="en-US" sz="1000" baseline="0" dirty="0" smtClean="0">
                          <a:solidFill>
                            <a:srgbClr val="000000"/>
                          </a:solidFill>
                          <a:latin typeface="Arial"/>
                          <a:ea typeface="Calibri"/>
                          <a:cs typeface="Times New Roman"/>
                        </a:rPr>
                        <a:t> Fenoglide, Lofibra, Tricor, Triglide, Trilipix</a:t>
                      </a:r>
                      <a:endParaRPr lang="en-US" sz="1000" dirty="0">
                        <a:solidFill>
                          <a:srgbClr val="000000"/>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smtClean="0">
                          <a:solidFill>
                            <a:srgbClr val="000000"/>
                          </a:solidFill>
                          <a:latin typeface="Arial"/>
                          <a:ea typeface="Calibri"/>
                          <a:cs typeface="Times New Roman"/>
                        </a:rPr>
                        <a:t>Lipofen,</a:t>
                      </a:r>
                      <a:r>
                        <a:rPr lang="en-US" sz="1000" baseline="0" dirty="0" smtClean="0">
                          <a:solidFill>
                            <a:srgbClr val="000000"/>
                          </a:solidFill>
                          <a:latin typeface="Arial"/>
                          <a:ea typeface="Calibri"/>
                          <a:cs typeface="Times New Roman"/>
                        </a:rPr>
                        <a:t> and all generic fenofibric acid products</a:t>
                      </a:r>
                      <a:endParaRPr lang="en-US" sz="1000" dirty="0">
                        <a:solidFill>
                          <a:srgbClr val="000000"/>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smtClean="0">
                          <a:solidFill>
                            <a:srgbClr val="000000"/>
                          </a:solidFill>
                          <a:latin typeface="Arial"/>
                          <a:ea typeface="Calibri"/>
                          <a:cs typeface="Times New Roman"/>
                        </a:rPr>
                        <a:t>70-80%</a:t>
                      </a:r>
                      <a:endParaRPr lang="en-US" sz="1000" dirty="0">
                        <a:solidFill>
                          <a:srgbClr val="000000"/>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smtClean="0">
                          <a:solidFill>
                            <a:srgbClr val="000000"/>
                          </a:solidFill>
                          <a:latin typeface="Arial"/>
                          <a:ea typeface="Calibri"/>
                          <a:cs typeface="Times New Roman"/>
                        </a:rPr>
                        <a:t>&gt;90%</a:t>
                      </a:r>
                      <a:endParaRPr lang="en-US" sz="1000" dirty="0">
                        <a:solidFill>
                          <a:srgbClr val="000000"/>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129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000" b="1" dirty="0" smtClean="0">
                          <a:solidFill>
                            <a:srgbClr val="000000"/>
                          </a:solidFill>
                          <a:latin typeface="Arial"/>
                          <a:ea typeface="Calibri"/>
                          <a:cs typeface="Times New Roman"/>
                        </a:rPr>
                        <a:t>GLP Inhibitors</a:t>
                      </a:r>
                    </a:p>
                    <a:p>
                      <a:pPr marL="0" marR="0">
                        <a:spcBef>
                          <a:spcPts val="0"/>
                        </a:spcBef>
                        <a:spcAft>
                          <a:spcPts val="0"/>
                        </a:spcAft>
                      </a:pPr>
                      <a:r>
                        <a:rPr lang="en-US" sz="1000" b="0" i="1" dirty="0" smtClean="0">
                          <a:solidFill>
                            <a:srgbClr val="000000"/>
                          </a:solidFill>
                          <a:latin typeface="Arial"/>
                          <a:ea typeface="Calibri"/>
                          <a:cs typeface="Times New Roman"/>
                        </a:rPr>
                        <a:t>Diabetes</a:t>
                      </a: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smtClean="0">
                          <a:solidFill>
                            <a:srgbClr val="000000"/>
                          </a:solidFill>
                          <a:latin typeface="Arial"/>
                          <a:ea typeface="Calibri"/>
                          <a:cs typeface="Times New Roman"/>
                        </a:rPr>
                        <a:t>Victoza</a:t>
                      </a:r>
                      <a:endParaRPr lang="en-US" sz="1000" dirty="0">
                        <a:solidFill>
                          <a:srgbClr val="000000"/>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smtClean="0">
                          <a:solidFill>
                            <a:srgbClr val="000000"/>
                          </a:solidFill>
                          <a:latin typeface="Arial"/>
                          <a:ea typeface="Calibri"/>
                          <a:cs typeface="Times New Roman"/>
                        </a:rPr>
                        <a:t>Byetta, Bydureon</a:t>
                      </a:r>
                      <a:endParaRPr lang="en-US" sz="1000" dirty="0">
                        <a:solidFill>
                          <a:srgbClr val="000000"/>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smtClean="0">
                          <a:solidFill>
                            <a:srgbClr val="000000"/>
                          </a:solidFill>
                          <a:latin typeface="Arial"/>
                          <a:ea typeface="Calibri"/>
                          <a:cs typeface="Times New Roman"/>
                        </a:rPr>
                        <a:t>**</a:t>
                      </a:r>
                      <a:endParaRPr lang="en-US" sz="1000" dirty="0">
                        <a:solidFill>
                          <a:srgbClr val="000000"/>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smtClean="0">
                          <a:solidFill>
                            <a:srgbClr val="000000"/>
                          </a:solidFill>
                          <a:latin typeface="Arial"/>
                          <a:ea typeface="Calibri"/>
                          <a:cs typeface="Times New Roman"/>
                        </a:rPr>
                        <a:t>&gt;85</a:t>
                      </a:r>
                      <a:r>
                        <a:rPr lang="en-US" sz="1000" dirty="0">
                          <a:solidFill>
                            <a:srgbClr val="000000"/>
                          </a:solidFill>
                          <a:latin typeface="Arial"/>
                          <a:ea typeface="Calibri"/>
                          <a:cs typeface="Times New Roman"/>
                        </a:rPr>
                        <a:t>%</a:t>
                      </a: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8281">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000" b="1" dirty="0" smtClean="0">
                          <a:solidFill>
                            <a:srgbClr val="000000"/>
                          </a:solidFill>
                          <a:latin typeface="Arial"/>
                          <a:ea typeface="Calibri"/>
                          <a:cs typeface="Times New Roman"/>
                        </a:rPr>
                        <a:t>Glucose</a:t>
                      </a:r>
                      <a:r>
                        <a:rPr lang="en-US" sz="1000" b="1" baseline="0" dirty="0" smtClean="0">
                          <a:solidFill>
                            <a:srgbClr val="000000"/>
                          </a:solidFill>
                          <a:latin typeface="Arial"/>
                          <a:ea typeface="Calibri"/>
                          <a:cs typeface="Times New Roman"/>
                        </a:rPr>
                        <a:t> Test Strips</a:t>
                      </a:r>
                    </a:p>
                    <a:p>
                      <a:pPr marL="0" marR="0">
                        <a:spcBef>
                          <a:spcPts val="0"/>
                        </a:spcBef>
                        <a:spcAft>
                          <a:spcPts val="0"/>
                        </a:spcAft>
                      </a:pPr>
                      <a:r>
                        <a:rPr lang="en-US" sz="1000" b="0" i="1" baseline="0" dirty="0" smtClean="0">
                          <a:solidFill>
                            <a:srgbClr val="000000"/>
                          </a:solidFill>
                          <a:latin typeface="Arial"/>
                          <a:ea typeface="Calibri"/>
                          <a:cs typeface="Times New Roman"/>
                        </a:rPr>
                        <a:t>Diabetes</a:t>
                      </a:r>
                      <a:endParaRPr lang="en-US" sz="1000" b="0" i="1" dirty="0">
                        <a:solidFill>
                          <a:srgbClr val="000000"/>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000" dirty="0" smtClean="0">
                          <a:solidFill>
                            <a:srgbClr val="000000"/>
                          </a:solidFill>
                          <a:latin typeface="Arial"/>
                          <a:ea typeface="Calibri"/>
                          <a:cs typeface="Times New Roman"/>
                        </a:rPr>
                        <a:t>Ascensia, Freestyle, Precision</a:t>
                      </a: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smtClean="0">
                          <a:solidFill>
                            <a:srgbClr val="000000"/>
                          </a:solidFill>
                          <a:latin typeface="Arial"/>
                          <a:ea typeface="Calibri"/>
                          <a:cs typeface="Times New Roman"/>
                        </a:rPr>
                        <a:t>Accu-Chek</a:t>
                      </a:r>
                      <a:r>
                        <a:rPr lang="en-US" sz="1000" baseline="0" dirty="0" smtClean="0">
                          <a:solidFill>
                            <a:srgbClr val="000000"/>
                          </a:solidFill>
                          <a:latin typeface="Arial"/>
                          <a:ea typeface="Calibri"/>
                          <a:cs typeface="Times New Roman"/>
                        </a:rPr>
                        <a:t> and OneTouch Products</a:t>
                      </a: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smtClean="0">
                          <a:solidFill>
                            <a:srgbClr val="000000"/>
                          </a:solidFill>
                          <a:latin typeface="Arial"/>
                          <a:ea typeface="Calibri"/>
                          <a:cs typeface="Times New Roman"/>
                        </a:rPr>
                        <a:t>**</a:t>
                      </a:r>
                      <a:endParaRPr lang="en-US" sz="1000" dirty="0">
                        <a:solidFill>
                          <a:srgbClr val="000000"/>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smtClean="0">
                          <a:solidFill>
                            <a:srgbClr val="000000"/>
                          </a:solidFill>
                          <a:latin typeface="Arial"/>
                          <a:ea typeface="Calibri"/>
                          <a:cs typeface="Times New Roman"/>
                        </a:rPr>
                        <a:t>&gt;85</a:t>
                      </a:r>
                      <a:r>
                        <a:rPr lang="en-US" sz="1000" dirty="0">
                          <a:solidFill>
                            <a:srgbClr val="000000"/>
                          </a:solidFill>
                          <a:latin typeface="Arial"/>
                          <a:ea typeface="Calibri"/>
                          <a:cs typeface="Times New Roman"/>
                        </a:rPr>
                        <a:t>%</a:t>
                      </a: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027" name="Rectangle 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pitchFamily="34" charset="0"/>
              </a:rPr>
              <a:t/>
            </a:r>
            <a:br>
              <a:rPr kumimoji="0" lang="en-US" sz="1800" b="0" i="0" u="none" strike="noStrike" cap="none" normalizeH="0" baseline="0" dirty="0" smtClean="0">
                <a:ln>
                  <a:noFill/>
                </a:ln>
                <a:solidFill>
                  <a:schemeClr val="tx1"/>
                </a:solidFill>
                <a:effectLst/>
                <a:latin typeface="Arial" pitchFamily="34" charset="0"/>
              </a:rPr>
            </a:br>
            <a:endParaRPr kumimoji="0" lang="en-US" sz="1800" b="0" i="0" u="none" strike="noStrike" cap="none" normalizeH="0" baseline="0" dirty="0" smtClean="0">
              <a:ln>
                <a:noFill/>
              </a:ln>
              <a:solidFill>
                <a:schemeClr val="tx1"/>
              </a:solidFill>
              <a:effectLst/>
              <a:latin typeface="Arial" pitchFamily="34" charset="0"/>
            </a:endParaRPr>
          </a:p>
        </p:txBody>
      </p:sp>
      <p:sp>
        <p:nvSpPr>
          <p:cNvPr id="1029" name="Rectangle 5"/>
          <p:cNvSpPr>
            <a:spLocks noChangeArrowheads="1"/>
          </p:cNvSpPr>
          <p:nvPr/>
        </p:nvSpPr>
        <p:spPr bwMode="auto">
          <a:xfrm>
            <a:off x="457200" y="6096000"/>
            <a:ext cx="8382000" cy="4770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defTabSz="914400" eaLnBrk="0" fontAlgn="base" hangingPunct="0">
              <a:spcBef>
                <a:spcPct val="0"/>
              </a:spcBef>
              <a:spcAft>
                <a:spcPct val="0"/>
              </a:spcAft>
            </a:pPr>
            <a:r>
              <a:rPr kumimoji="0" lang="en-US" sz="1000" b="0" i="0" u="none" strike="noStrike" cap="none" normalizeH="0" baseline="30000" dirty="0" smtClean="0" bmk="">
                <a:ln>
                  <a:noFill/>
                </a:ln>
                <a:effectLst/>
                <a:latin typeface="Arial" pitchFamily="34" charset="0"/>
                <a:ea typeface="Calibri" pitchFamily="34" charset="0"/>
                <a:cs typeface="Arial" pitchFamily="34" charset="0"/>
              </a:rPr>
              <a:t>1 </a:t>
            </a:r>
            <a:r>
              <a:rPr kumimoji="0" lang="en-US" sz="800" b="0" i="1" u="none" strike="noStrike" cap="none" normalizeH="0" baseline="0" dirty="0" smtClean="0" bmk="">
                <a:ln>
                  <a:noFill/>
                </a:ln>
                <a:effectLst/>
                <a:latin typeface="Arial" pitchFamily="34" charset="0"/>
                <a:ea typeface="Calibri" pitchFamily="34" charset="0"/>
                <a:cs typeface="Arial" pitchFamily="34" charset="0"/>
              </a:rPr>
              <a:t>Current utilizers not required to change agents, new utilizers only.</a:t>
            </a:r>
            <a:r>
              <a:rPr lang="en-US" sz="900" dirty="0" bmk="">
                <a:latin typeface="Arial" pitchFamily="34" charset="0"/>
              </a:rPr>
              <a:t> </a:t>
            </a:r>
            <a:r>
              <a:rPr lang="en-US" sz="900" dirty="0" smtClean="0" bmk="">
                <a:latin typeface="Arial" pitchFamily="34" charset="0"/>
              </a:rPr>
              <a:t>  </a:t>
            </a:r>
            <a:r>
              <a:rPr lang="en-US" sz="1000" baseline="30000" dirty="0" smtClean="0" bmk="">
                <a:latin typeface="Arial" pitchFamily="34" charset="0"/>
                <a:ea typeface="Calibri" pitchFamily="34" charset="0"/>
                <a:cs typeface="Arial" pitchFamily="34" charset="0"/>
              </a:rPr>
              <a:t>2 </a:t>
            </a:r>
            <a:r>
              <a:rPr lang="en-US" sz="800" i="1" dirty="0" bmk="">
                <a:latin typeface="Arial" pitchFamily="34" charset="0"/>
                <a:ea typeface="Calibri" pitchFamily="34" charset="0"/>
                <a:cs typeface="Arial" pitchFamily="34" charset="0"/>
              </a:rPr>
              <a:t>Unless noted, approval not required for members under age </a:t>
            </a:r>
            <a:r>
              <a:rPr lang="en-US" sz="800" i="1" dirty="0" smtClean="0" bmk="">
                <a:latin typeface="Arial" pitchFamily="34" charset="0"/>
                <a:ea typeface="Calibri" pitchFamily="34" charset="0"/>
                <a:cs typeface="Arial" pitchFamily="34" charset="0"/>
              </a:rPr>
              <a:t>18</a:t>
            </a:r>
            <a:r>
              <a:rPr kumimoji="0" lang="en-US" sz="800" b="0" i="1" u="none" strike="noStrike" cap="none" normalizeH="0" baseline="0" dirty="0" smtClean="0">
                <a:ln>
                  <a:noFill/>
                </a:ln>
                <a:effectLst/>
                <a:latin typeface="Arial" pitchFamily="34" charset="0"/>
                <a:ea typeface="Calibri" pitchFamily="34" charset="0"/>
                <a:cs typeface="Arial" pitchFamily="34" charset="0"/>
              </a:rPr>
              <a:t>.</a:t>
            </a:r>
            <a:r>
              <a:rPr kumimoji="0" lang="en-US" sz="800" b="0" i="1" u="none" strike="noStrike" cap="none" normalizeH="0" dirty="0" smtClean="0">
                <a:ln>
                  <a:noFill/>
                </a:ln>
                <a:effectLst/>
                <a:latin typeface="Arial" pitchFamily="34" charset="0"/>
                <a:ea typeface="Calibri" pitchFamily="34" charset="0"/>
                <a:cs typeface="Arial" pitchFamily="34" charset="0"/>
              </a:rPr>
              <a:t> </a:t>
            </a:r>
            <a:r>
              <a:rPr lang="en-US" sz="800" i="1" baseline="30000" dirty="0">
                <a:latin typeface="Arial" pitchFamily="34" charset="0"/>
                <a:ea typeface="Calibri" pitchFamily="34" charset="0"/>
                <a:cs typeface="Arial" pitchFamily="34" charset="0"/>
              </a:rPr>
              <a:t>3</a:t>
            </a:r>
            <a:r>
              <a:rPr lang="en-US" sz="800" i="1" dirty="0">
                <a:latin typeface="Arial" pitchFamily="34" charset="0"/>
                <a:ea typeface="Calibri" pitchFamily="34" charset="0"/>
                <a:cs typeface="Arial" pitchFamily="34" charset="0"/>
              </a:rPr>
              <a:t>NEW DRUG CLASS EFFECTIVE 1/1/2012 </a:t>
            </a:r>
            <a:r>
              <a:rPr kumimoji="0" lang="en-US" sz="800" b="0" i="1" u="none" strike="noStrike" cap="none" normalizeH="0" baseline="0" dirty="0" smtClean="0">
                <a:ln>
                  <a:noFill/>
                </a:ln>
                <a:effectLst/>
                <a:latin typeface="Arial" pitchFamily="34" charset="0"/>
                <a:ea typeface="Calibri" pitchFamily="34" charset="0"/>
                <a:cs typeface="Arial" pitchFamily="34" charset="0"/>
              </a:rPr>
              <a:t>** </a:t>
            </a:r>
            <a:r>
              <a:rPr kumimoji="0" lang="en-US" sz="800" b="0" i="0" u="none" strike="noStrike" cap="none" normalizeH="0" baseline="0" dirty="0" smtClean="0">
                <a:ln>
                  <a:noFill/>
                </a:ln>
                <a:effectLst/>
                <a:latin typeface="Arial" pitchFamily="34" charset="0"/>
                <a:ea typeface="Calibri" pitchFamily="34" charset="0"/>
                <a:cs typeface="Arial" pitchFamily="34" charset="0"/>
              </a:rPr>
              <a:t>no or limited current generics in the class</a:t>
            </a:r>
            <a:r>
              <a:rPr kumimoji="0" lang="en-US" sz="800" b="0" i="0" u="none" strike="noStrike" cap="none" normalizeH="0" dirty="0" smtClean="0">
                <a:ln>
                  <a:noFill/>
                </a:ln>
                <a:effectLst/>
                <a:latin typeface="Arial" pitchFamily="34" charset="0"/>
                <a:ea typeface="Calibri" pitchFamily="34" charset="0"/>
                <a:cs typeface="Arial"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800" b="0" i="0" u="none" strike="noStrike" cap="none" normalizeH="0" dirty="0" smtClean="0">
                <a:ln>
                  <a:noFill/>
                </a:ln>
                <a:effectLst/>
                <a:latin typeface="Arial" pitchFamily="34" charset="0"/>
                <a:ea typeface="Calibri" pitchFamily="34" charset="0"/>
                <a:cs typeface="Arial" pitchFamily="34" charset="0"/>
              </a:rPr>
              <a:t> </a:t>
            </a:r>
            <a:r>
              <a:rPr lang="en-US" sz="800" i="1" dirty="0" smtClean="0" bmk="">
                <a:latin typeface="Arial" pitchFamily="34" charset="0"/>
                <a:ea typeface="Calibri" pitchFamily="34" charset="0"/>
                <a:cs typeface="Arial" pitchFamily="34" charset="0"/>
              </a:rPr>
              <a:t>Unless noted, approval not required for members under age 18 and other exceptions may apply.</a:t>
            </a:r>
            <a:endParaRPr kumimoji="0" lang="en-US" sz="1600" b="0" i="0" u="none" strike="noStrike" cap="none" normalizeH="0" baseline="0" dirty="0" smtClean="0">
              <a:ln>
                <a:noFill/>
              </a:ln>
              <a:solidFill>
                <a:schemeClr val="tx1"/>
              </a:solidFill>
              <a:effectLst/>
              <a:latin typeface="Arial" pitchFamily="34" charset="0"/>
            </a:endParaRPr>
          </a:p>
        </p:txBody>
      </p:sp>
      <p:sp>
        <p:nvSpPr>
          <p:cNvPr id="7" name="TextBox 6"/>
          <p:cNvSpPr txBox="1"/>
          <p:nvPr/>
        </p:nvSpPr>
        <p:spPr>
          <a:xfrm>
            <a:off x="473951" y="1268849"/>
            <a:ext cx="6612649" cy="993029"/>
          </a:xfrm>
          <a:prstGeom prst="rect">
            <a:avLst/>
          </a:prstGeom>
          <a:noFill/>
        </p:spPr>
        <p:txBody>
          <a:bodyPr wrap="square" rtlCol="0">
            <a:spAutoFit/>
          </a:bodyPr>
          <a:lstStyle/>
          <a:p>
            <a:pPr marL="173038" indent="-173038">
              <a:lnSpc>
                <a:spcPct val="125000"/>
              </a:lnSpc>
              <a:buFont typeface="Wingdings" pitchFamily="2" charset="2"/>
              <a:buChar char="§"/>
            </a:pPr>
            <a:r>
              <a:rPr lang="en-US" sz="1200" dirty="0" smtClean="0"/>
              <a:t>Classes selected for high number of therapeutically equivalent alternatives</a:t>
            </a:r>
          </a:p>
          <a:p>
            <a:pPr marL="173038" indent="-173038">
              <a:lnSpc>
                <a:spcPct val="125000"/>
              </a:lnSpc>
              <a:buFont typeface="Wingdings" pitchFamily="2" charset="2"/>
              <a:buChar char="§"/>
            </a:pPr>
            <a:r>
              <a:rPr lang="en-US" sz="1200" dirty="0" smtClean="0"/>
              <a:t>Drive generic utilization and formulary compliance, leading to lowest net cost</a:t>
            </a:r>
          </a:p>
          <a:p>
            <a:pPr marL="173038" indent="-173038">
              <a:lnSpc>
                <a:spcPct val="125000"/>
              </a:lnSpc>
              <a:buFont typeface="Wingdings" pitchFamily="2" charset="2"/>
              <a:buChar char="§"/>
            </a:pPr>
            <a:r>
              <a:rPr lang="en-US" sz="1200" dirty="0" smtClean="0"/>
              <a:t>Savings accrue to your bottom line</a:t>
            </a:r>
          </a:p>
          <a:p>
            <a:pPr marL="173038" indent="-173038">
              <a:lnSpc>
                <a:spcPct val="125000"/>
              </a:lnSpc>
              <a:buFont typeface="Wingdings" pitchFamily="2" charset="2"/>
              <a:buChar char="§"/>
            </a:pPr>
            <a:r>
              <a:rPr lang="en-US" sz="1200" dirty="0" smtClean="0"/>
              <a:t>All targets are non-preferred when you implement the Formulary Advantage Program</a:t>
            </a:r>
          </a:p>
        </p:txBody>
      </p:sp>
      <p:sp>
        <p:nvSpPr>
          <p:cNvPr id="8" name="Title 7"/>
          <p:cNvSpPr>
            <a:spLocks noGrp="1"/>
          </p:cNvSpPr>
          <p:nvPr>
            <p:ph type="title"/>
          </p:nvPr>
        </p:nvSpPr>
        <p:spPr/>
        <p:txBody>
          <a:bodyPr/>
          <a:lstStyle/>
          <a:p>
            <a:r>
              <a:rPr lang="en-US" dirty="0" smtClean="0"/>
              <a:t>Catalyst Rx Formulary Advantage</a:t>
            </a:r>
            <a:endParaRPr lang="en-US" dirty="0"/>
          </a:p>
        </p:txBody>
      </p:sp>
    </p:spTree>
    <p:extLst>
      <p:ext uri="{BB962C8B-B14F-4D97-AF65-F5344CB8AC3E}">
        <p14:creationId xmlns:p14="http://schemas.microsoft.com/office/powerpoint/2010/main" xmlns="" val="21595888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xmlns="" val="2866460511"/>
              </p:ext>
            </p:extLst>
          </p:nvPr>
        </p:nvGraphicFramePr>
        <p:xfrm>
          <a:off x="457200" y="1295400"/>
          <a:ext cx="8229601" cy="4283591"/>
        </p:xfrm>
        <a:graphic>
          <a:graphicData uri="http://schemas.openxmlformats.org/drawingml/2006/table">
            <a:tbl>
              <a:tblPr/>
              <a:tblGrid>
                <a:gridCol w="1864372"/>
                <a:gridCol w="2003044"/>
                <a:gridCol w="1694883"/>
                <a:gridCol w="1357619"/>
                <a:gridCol w="1309683"/>
              </a:tblGrid>
              <a:tr h="517008">
                <a:tc>
                  <a:txBody>
                    <a:bodyPr/>
                    <a:lstStyle/>
                    <a:p>
                      <a:pPr marL="0" marR="0">
                        <a:spcBef>
                          <a:spcPts val="0"/>
                        </a:spcBef>
                        <a:spcAft>
                          <a:spcPts val="0"/>
                        </a:spcAft>
                      </a:pPr>
                      <a:r>
                        <a:rPr lang="en-US" sz="1000" b="1" dirty="0">
                          <a:solidFill>
                            <a:schemeClr val="bg1"/>
                          </a:solidFill>
                          <a:latin typeface="Arial"/>
                          <a:ea typeface="Calibri"/>
                          <a:cs typeface="Times New Roman"/>
                        </a:rPr>
                        <a:t>Drug Class  </a:t>
                      </a: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solidFill>
                  </a:tcPr>
                </a:tc>
                <a:tc>
                  <a:txBody>
                    <a:bodyPr/>
                    <a:lstStyle/>
                    <a:p>
                      <a:pPr marL="0" marR="0" algn="ctr">
                        <a:spcBef>
                          <a:spcPts val="0"/>
                        </a:spcBef>
                        <a:spcAft>
                          <a:spcPts val="0"/>
                        </a:spcAft>
                      </a:pPr>
                      <a:r>
                        <a:rPr lang="en-US" sz="1000" b="1" dirty="0">
                          <a:solidFill>
                            <a:schemeClr val="bg1"/>
                          </a:solidFill>
                          <a:latin typeface="Arial"/>
                          <a:ea typeface="Calibri"/>
                          <a:cs typeface="Times New Roman"/>
                        </a:rPr>
                        <a:t>Targeted </a:t>
                      </a:r>
                      <a:r>
                        <a:rPr lang="en-US" sz="1000" b="1" dirty="0" smtClean="0">
                          <a:solidFill>
                            <a:schemeClr val="bg1"/>
                          </a:solidFill>
                          <a:latin typeface="Arial"/>
                          <a:ea typeface="Calibri"/>
                          <a:cs typeface="Times New Roman"/>
                        </a:rPr>
                        <a:t>Medications</a:t>
                      </a:r>
                      <a:endParaRPr lang="en-US" sz="1000" b="1" baseline="30000" dirty="0">
                        <a:solidFill>
                          <a:schemeClr val="bg1"/>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solidFill>
                  </a:tcPr>
                </a:tc>
                <a:tc>
                  <a:txBody>
                    <a:bodyPr/>
                    <a:lstStyle/>
                    <a:p>
                      <a:pPr marL="0" marR="0" algn="ctr">
                        <a:spcBef>
                          <a:spcPts val="0"/>
                        </a:spcBef>
                        <a:spcAft>
                          <a:spcPts val="0"/>
                        </a:spcAft>
                      </a:pPr>
                      <a:r>
                        <a:rPr lang="en-US" sz="1000" b="1" dirty="0">
                          <a:solidFill>
                            <a:schemeClr val="bg1"/>
                          </a:solidFill>
                          <a:latin typeface="Arial"/>
                          <a:ea typeface="Calibri"/>
                          <a:cs typeface="Times New Roman"/>
                        </a:rPr>
                        <a:t>Preferred Alternatives  </a:t>
                      </a: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solidFill>
                  </a:tcPr>
                </a:tc>
                <a:tc>
                  <a:txBody>
                    <a:bodyPr/>
                    <a:lstStyle/>
                    <a:p>
                      <a:pPr marL="0" marR="0" algn="ctr">
                        <a:spcBef>
                          <a:spcPts val="0"/>
                        </a:spcBef>
                        <a:spcAft>
                          <a:spcPts val="0"/>
                        </a:spcAft>
                      </a:pPr>
                      <a:r>
                        <a:rPr lang="en-US" sz="1000" b="1" dirty="0">
                          <a:solidFill>
                            <a:schemeClr val="bg1"/>
                          </a:solidFill>
                          <a:latin typeface="Arial"/>
                          <a:ea typeface="Calibri"/>
                          <a:cs typeface="Times New Roman"/>
                        </a:rPr>
                        <a:t>Expected Generic Dispense Rate</a:t>
                      </a: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solidFill>
                  </a:tcPr>
                </a:tc>
                <a:tc>
                  <a:txBody>
                    <a:bodyPr/>
                    <a:lstStyle/>
                    <a:p>
                      <a:pPr marL="0" marR="0" algn="ctr">
                        <a:spcBef>
                          <a:spcPts val="0"/>
                        </a:spcBef>
                        <a:spcAft>
                          <a:spcPts val="0"/>
                        </a:spcAft>
                      </a:pPr>
                      <a:r>
                        <a:rPr lang="en-US" sz="1000" b="1" dirty="0">
                          <a:solidFill>
                            <a:schemeClr val="bg1"/>
                          </a:solidFill>
                          <a:latin typeface="Arial"/>
                          <a:ea typeface="Calibri"/>
                          <a:cs typeface="Times New Roman"/>
                        </a:rPr>
                        <a:t>Expected Formulary Compliance</a:t>
                      </a: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solidFill>
                  </a:tcPr>
                </a:tc>
              </a:tr>
              <a:tr h="382132">
                <a:tc>
                  <a:txBody>
                    <a:bodyPr/>
                    <a:lstStyle/>
                    <a:p>
                      <a:pPr marL="0" marR="0">
                        <a:spcBef>
                          <a:spcPts val="0"/>
                        </a:spcBef>
                        <a:spcAft>
                          <a:spcPts val="0"/>
                        </a:spcAft>
                      </a:pPr>
                      <a:r>
                        <a:rPr lang="en-US" sz="1000" b="1" dirty="0">
                          <a:solidFill>
                            <a:srgbClr val="000000"/>
                          </a:solidFill>
                          <a:latin typeface="Arial"/>
                          <a:ea typeface="Calibri"/>
                          <a:cs typeface="Times New Roman"/>
                        </a:rPr>
                        <a:t>Hypnotics </a:t>
                      </a:r>
                      <a:br>
                        <a:rPr lang="en-US" sz="1000" b="1" dirty="0">
                          <a:solidFill>
                            <a:srgbClr val="000000"/>
                          </a:solidFill>
                          <a:latin typeface="Arial"/>
                          <a:ea typeface="Calibri"/>
                          <a:cs typeface="Times New Roman"/>
                        </a:rPr>
                      </a:br>
                      <a:r>
                        <a:rPr lang="en-US" sz="1000" i="1" dirty="0">
                          <a:solidFill>
                            <a:srgbClr val="000000"/>
                          </a:solidFill>
                          <a:latin typeface="Arial"/>
                          <a:ea typeface="Calibri"/>
                          <a:cs typeface="Times New Roman"/>
                        </a:rPr>
                        <a:t>Sleep Aids </a:t>
                      </a:r>
                      <a:r>
                        <a:rPr lang="en-US" sz="1000" dirty="0">
                          <a:solidFill>
                            <a:srgbClr val="000000"/>
                          </a:solidFill>
                          <a:latin typeface="Arial"/>
                          <a:ea typeface="Calibri"/>
                          <a:cs typeface="Times New Roman"/>
                        </a:rPr>
                        <a:t> </a:t>
                      </a: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smtClean="0">
                          <a:solidFill>
                            <a:srgbClr val="000000"/>
                          </a:solidFill>
                          <a:latin typeface="Arial"/>
                          <a:ea typeface="Calibri"/>
                          <a:cs typeface="Times New Roman"/>
                        </a:rPr>
                        <a:t>Edluar, Lunesta,</a:t>
                      </a:r>
                      <a:r>
                        <a:rPr lang="en-US" sz="1000" baseline="0" dirty="0" smtClean="0">
                          <a:solidFill>
                            <a:srgbClr val="000000"/>
                          </a:solidFill>
                          <a:latin typeface="Arial"/>
                          <a:ea typeface="Calibri"/>
                          <a:cs typeface="Times New Roman"/>
                        </a:rPr>
                        <a:t> R</a:t>
                      </a:r>
                      <a:r>
                        <a:rPr lang="en-US" sz="1000" dirty="0" smtClean="0">
                          <a:solidFill>
                            <a:srgbClr val="000000"/>
                          </a:solidFill>
                          <a:latin typeface="Arial"/>
                          <a:ea typeface="Calibri"/>
                          <a:cs typeface="Times New Roman"/>
                        </a:rPr>
                        <a:t>ozerem, Silenor, Zolpimist</a:t>
                      </a:r>
                      <a:endParaRPr lang="en-US" sz="1000" dirty="0">
                        <a:solidFill>
                          <a:srgbClr val="000000"/>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solidFill>
                            <a:srgbClr val="000000"/>
                          </a:solidFill>
                          <a:latin typeface="Arial"/>
                          <a:ea typeface="Calibri"/>
                          <a:cs typeface="Times New Roman"/>
                        </a:rPr>
                        <a:t>All generic hypnotics </a:t>
                      </a: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smtClean="0">
                          <a:solidFill>
                            <a:srgbClr val="000000"/>
                          </a:solidFill>
                          <a:latin typeface="Arial"/>
                          <a:ea typeface="Calibri"/>
                          <a:cs typeface="Times New Roman"/>
                        </a:rPr>
                        <a:t>80-90%</a:t>
                      </a:r>
                      <a:endParaRPr lang="en-US" sz="1000" dirty="0">
                        <a:solidFill>
                          <a:srgbClr val="000000"/>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solidFill>
                            <a:srgbClr val="000000"/>
                          </a:solidFill>
                          <a:latin typeface="Arial"/>
                          <a:ea typeface="Calibri"/>
                          <a:cs typeface="Times New Roman"/>
                        </a:rPr>
                        <a:t>80-90%</a:t>
                      </a: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2132">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000" b="1" dirty="0" smtClean="0">
                          <a:solidFill>
                            <a:srgbClr val="000000"/>
                          </a:solidFill>
                          <a:latin typeface="Arial"/>
                          <a:ea typeface="Calibri"/>
                          <a:cs typeface="Times New Roman"/>
                        </a:rPr>
                        <a:t>Insulin</a:t>
                      </a:r>
                    </a:p>
                    <a:p>
                      <a:pPr marL="0" marR="0">
                        <a:spcBef>
                          <a:spcPts val="0"/>
                        </a:spcBef>
                        <a:spcAft>
                          <a:spcPts val="0"/>
                        </a:spcAft>
                      </a:pPr>
                      <a:r>
                        <a:rPr lang="en-US" sz="1000" b="0" i="1" dirty="0" smtClean="0">
                          <a:solidFill>
                            <a:srgbClr val="000000"/>
                          </a:solidFill>
                          <a:latin typeface="Arial"/>
                          <a:ea typeface="Calibri"/>
                          <a:cs typeface="Times New Roman"/>
                        </a:rPr>
                        <a:t>Diabetes</a:t>
                      </a:r>
                      <a:endParaRPr lang="en-US" sz="1000" b="0" i="1" dirty="0">
                        <a:solidFill>
                          <a:srgbClr val="000000"/>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smtClean="0">
                          <a:solidFill>
                            <a:srgbClr val="000000"/>
                          </a:solidFill>
                          <a:latin typeface="Arial"/>
                          <a:ea typeface="Calibri"/>
                          <a:cs typeface="Times New Roman"/>
                        </a:rPr>
                        <a:t>Humulin, Humalog</a:t>
                      </a:r>
                      <a:endParaRPr lang="en-US" sz="1000" dirty="0">
                        <a:solidFill>
                          <a:srgbClr val="000000"/>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smtClean="0">
                          <a:solidFill>
                            <a:srgbClr val="000000"/>
                          </a:solidFill>
                          <a:latin typeface="Arial"/>
                          <a:ea typeface="Calibri"/>
                          <a:cs typeface="Times New Roman"/>
                        </a:rPr>
                        <a:t>Novolin, Novolog</a:t>
                      </a:r>
                      <a:endParaRPr lang="en-US" sz="1000" dirty="0">
                        <a:solidFill>
                          <a:srgbClr val="000000"/>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smtClean="0">
                          <a:solidFill>
                            <a:srgbClr val="000000"/>
                          </a:solidFill>
                          <a:latin typeface="Arial"/>
                          <a:ea typeface="Calibri"/>
                          <a:cs typeface="Times New Roman"/>
                        </a:rPr>
                        <a:t>**</a:t>
                      </a: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solidFill>
                            <a:srgbClr val="000000"/>
                          </a:solidFill>
                          <a:latin typeface="Arial"/>
                          <a:ea typeface="Calibri"/>
                          <a:cs typeface="Times New Roman"/>
                        </a:rPr>
                        <a:t>&gt;95%</a:t>
                      </a: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2132">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000" b="1" dirty="0" smtClean="0">
                          <a:solidFill>
                            <a:srgbClr val="000000"/>
                          </a:solidFill>
                          <a:latin typeface="Arial"/>
                          <a:ea typeface="Calibri"/>
                          <a:cs typeface="Times New Roman"/>
                        </a:rPr>
                        <a:t>Insulin,</a:t>
                      </a:r>
                      <a:r>
                        <a:rPr lang="en-US" sz="1000" b="1" baseline="0" dirty="0" smtClean="0">
                          <a:solidFill>
                            <a:srgbClr val="000000"/>
                          </a:solidFill>
                          <a:latin typeface="Arial"/>
                          <a:ea typeface="Calibri"/>
                          <a:cs typeface="Times New Roman"/>
                        </a:rPr>
                        <a:t> Basal</a:t>
                      </a:r>
                    </a:p>
                    <a:p>
                      <a:pPr marL="0" marR="0">
                        <a:spcBef>
                          <a:spcPts val="0"/>
                        </a:spcBef>
                        <a:spcAft>
                          <a:spcPts val="0"/>
                        </a:spcAft>
                      </a:pPr>
                      <a:r>
                        <a:rPr lang="en-US" sz="1000" b="0" i="1" baseline="0" dirty="0" smtClean="0">
                          <a:solidFill>
                            <a:srgbClr val="000000"/>
                          </a:solidFill>
                          <a:latin typeface="Arial"/>
                          <a:ea typeface="Calibri"/>
                          <a:cs typeface="Times New Roman"/>
                        </a:rPr>
                        <a:t>Diabetes</a:t>
                      </a:r>
                      <a:endParaRPr lang="en-US" sz="1000" b="0" i="1" dirty="0">
                        <a:solidFill>
                          <a:srgbClr val="000000"/>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smtClean="0">
                          <a:solidFill>
                            <a:srgbClr val="000000"/>
                          </a:solidFill>
                          <a:latin typeface="Arial"/>
                          <a:ea typeface="Calibri"/>
                          <a:cs typeface="Times New Roman"/>
                        </a:rPr>
                        <a:t>Levemir</a:t>
                      </a:r>
                      <a:endParaRPr lang="en-US" sz="1000" dirty="0">
                        <a:solidFill>
                          <a:srgbClr val="000000"/>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smtClean="0">
                          <a:solidFill>
                            <a:srgbClr val="000000"/>
                          </a:solidFill>
                          <a:latin typeface="Arial"/>
                          <a:ea typeface="Calibri"/>
                          <a:cs typeface="Times New Roman"/>
                        </a:rPr>
                        <a:t>Lantus</a:t>
                      </a:r>
                      <a:endParaRPr lang="en-US" sz="1000" dirty="0">
                        <a:solidFill>
                          <a:srgbClr val="000000"/>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smtClean="0">
                          <a:solidFill>
                            <a:srgbClr val="000000"/>
                          </a:solidFill>
                          <a:latin typeface="Arial"/>
                          <a:ea typeface="Calibri"/>
                          <a:cs typeface="Times New Roman"/>
                        </a:rPr>
                        <a:t>**</a:t>
                      </a:r>
                      <a:endParaRPr lang="en-US" sz="1000" dirty="0">
                        <a:solidFill>
                          <a:srgbClr val="000000"/>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solidFill>
                            <a:srgbClr val="000000"/>
                          </a:solidFill>
                          <a:latin typeface="Arial"/>
                          <a:ea typeface="Calibri"/>
                          <a:cs typeface="Times New Roman"/>
                        </a:rPr>
                        <a:t>80-90%</a:t>
                      </a: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7008">
                <a:tc>
                  <a:txBody>
                    <a:bodyPr/>
                    <a:lstStyle/>
                    <a:p>
                      <a:pPr marL="0" marR="0">
                        <a:spcBef>
                          <a:spcPts val="0"/>
                        </a:spcBef>
                        <a:spcAft>
                          <a:spcPts val="0"/>
                        </a:spcAft>
                      </a:pPr>
                      <a:r>
                        <a:rPr lang="en-US" sz="1000" b="1" dirty="0">
                          <a:solidFill>
                            <a:srgbClr val="000000"/>
                          </a:solidFill>
                          <a:latin typeface="Arial"/>
                          <a:ea typeface="Calibri"/>
                          <a:cs typeface="Times New Roman"/>
                        </a:rPr>
                        <a:t>Intranasal Steroids </a:t>
                      </a:r>
                      <a:endParaRPr lang="en-US" sz="1000" dirty="0">
                        <a:solidFill>
                          <a:srgbClr val="000000"/>
                        </a:solidFill>
                        <a:latin typeface="Arial"/>
                        <a:ea typeface="Calibri"/>
                        <a:cs typeface="Times New Roman"/>
                      </a:endParaRPr>
                    </a:p>
                    <a:p>
                      <a:pPr marL="0" marR="0">
                        <a:spcBef>
                          <a:spcPts val="0"/>
                        </a:spcBef>
                        <a:spcAft>
                          <a:spcPts val="0"/>
                        </a:spcAft>
                      </a:pPr>
                      <a:r>
                        <a:rPr lang="en-US" sz="1000" i="1" dirty="0">
                          <a:solidFill>
                            <a:srgbClr val="000000"/>
                          </a:solidFill>
                          <a:latin typeface="Arial"/>
                          <a:ea typeface="Calibri"/>
                          <a:cs typeface="Times New Roman"/>
                        </a:rPr>
                        <a:t>Nasal Allergy </a:t>
                      </a:r>
                      <a:r>
                        <a:rPr lang="en-US" sz="1000" dirty="0">
                          <a:solidFill>
                            <a:srgbClr val="000000"/>
                          </a:solidFill>
                          <a:latin typeface="Arial"/>
                          <a:ea typeface="Calibri"/>
                          <a:cs typeface="Times New Roman"/>
                        </a:rPr>
                        <a:t> </a:t>
                      </a: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solidFill>
                            <a:srgbClr val="000000"/>
                          </a:solidFill>
                          <a:latin typeface="Arial"/>
                          <a:ea typeface="Calibri"/>
                          <a:cs typeface="Times New Roman"/>
                        </a:rPr>
                        <a:t>Beconase AQ, Nasacort AQ, Omnaris, Rhinocort Aqua, Tri-Nasal, </a:t>
                      </a:r>
                      <a:r>
                        <a:rPr lang="en-US" sz="1000" dirty="0" smtClean="0">
                          <a:solidFill>
                            <a:srgbClr val="000000"/>
                          </a:solidFill>
                          <a:latin typeface="Arial"/>
                          <a:ea typeface="Calibri"/>
                          <a:cs typeface="Times New Roman"/>
                        </a:rPr>
                        <a:t>Qnasl, Vancenase </a:t>
                      </a:r>
                      <a:r>
                        <a:rPr lang="en-US" sz="1000" dirty="0">
                          <a:solidFill>
                            <a:srgbClr val="000000"/>
                          </a:solidFill>
                          <a:latin typeface="Arial"/>
                          <a:ea typeface="Calibri"/>
                          <a:cs typeface="Times New Roman"/>
                        </a:rPr>
                        <a:t>AQ, Veramyst </a:t>
                      </a: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solidFill>
                            <a:srgbClr val="000000"/>
                          </a:solidFill>
                          <a:latin typeface="Arial"/>
                          <a:ea typeface="Calibri"/>
                          <a:cs typeface="Times New Roman"/>
                        </a:rPr>
                        <a:t>flunisolide, fluticasone propionate, Nasonex </a:t>
                      </a: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smtClean="0">
                          <a:solidFill>
                            <a:srgbClr val="000000"/>
                          </a:solidFill>
                          <a:latin typeface="Arial"/>
                          <a:ea typeface="Calibri"/>
                          <a:cs typeface="Times New Roman"/>
                        </a:rPr>
                        <a:t>55-65%</a:t>
                      </a:r>
                      <a:endParaRPr lang="en-US" sz="1000" dirty="0">
                        <a:solidFill>
                          <a:srgbClr val="000000"/>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solidFill>
                            <a:srgbClr val="000000"/>
                          </a:solidFill>
                          <a:latin typeface="Arial"/>
                          <a:ea typeface="Calibri"/>
                          <a:cs typeface="Times New Roman"/>
                        </a:rPr>
                        <a:t>&gt;95%</a:t>
                      </a: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9563">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000" b="1" dirty="0" smtClean="0">
                          <a:solidFill>
                            <a:srgbClr val="000000"/>
                          </a:solidFill>
                          <a:latin typeface="Arial"/>
                          <a:ea typeface="Calibri"/>
                          <a:cs typeface="Times New Roman"/>
                        </a:rPr>
                        <a:t>Ophthalmic Prostaglandins</a:t>
                      </a:r>
                      <a:endParaRPr lang="en-US" sz="1000" b="1" dirty="0" smtClean="0">
                        <a:solidFill>
                          <a:srgbClr val="000000"/>
                        </a:solidFill>
                        <a:latin typeface="+mn-lt"/>
                        <a:ea typeface="Calibri"/>
                        <a:cs typeface="Times New Roman"/>
                      </a:endParaRPr>
                    </a:p>
                    <a:p>
                      <a:pPr marL="0" marR="0">
                        <a:spcBef>
                          <a:spcPts val="0"/>
                        </a:spcBef>
                        <a:spcAft>
                          <a:spcPts val="0"/>
                        </a:spcAft>
                      </a:pPr>
                      <a:r>
                        <a:rPr lang="en-US" sz="1000" b="0" i="1" dirty="0" smtClean="0">
                          <a:solidFill>
                            <a:srgbClr val="000000"/>
                          </a:solidFill>
                          <a:latin typeface="Arial"/>
                          <a:ea typeface="Calibri"/>
                          <a:cs typeface="Times New Roman"/>
                        </a:rPr>
                        <a:t>Glaucoma</a:t>
                      </a:r>
                      <a:endParaRPr lang="en-US" sz="1000" b="1" dirty="0" smtClean="0">
                        <a:solidFill>
                          <a:srgbClr val="000000"/>
                        </a:solidFill>
                        <a:latin typeface="Arial"/>
                        <a:ea typeface="Calibri"/>
                        <a:cs typeface="Times New Roman"/>
                      </a:endParaRPr>
                    </a:p>
                    <a:p>
                      <a:pPr marL="0" marR="0">
                        <a:spcBef>
                          <a:spcPts val="0"/>
                        </a:spcBef>
                        <a:spcAft>
                          <a:spcPts val="0"/>
                        </a:spcAft>
                      </a:pPr>
                      <a:endParaRPr lang="en-US" sz="1000" b="0" i="1" baseline="30000" dirty="0">
                        <a:solidFill>
                          <a:srgbClr val="000000"/>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smtClean="0">
                          <a:solidFill>
                            <a:srgbClr val="000000"/>
                          </a:solidFill>
                          <a:latin typeface="Arial"/>
                          <a:ea typeface="Calibri"/>
                          <a:cs typeface="Times New Roman"/>
                        </a:rPr>
                        <a:t>Lumigan</a:t>
                      </a:r>
                      <a:endParaRPr lang="en-US" sz="1000" dirty="0">
                        <a:solidFill>
                          <a:srgbClr val="000000"/>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smtClean="0">
                          <a:solidFill>
                            <a:srgbClr val="000000"/>
                          </a:solidFill>
                          <a:latin typeface="Arial"/>
                          <a:ea typeface="Calibri"/>
                          <a:cs typeface="Times New Roman"/>
                        </a:rPr>
                        <a:t>latanoprost, Travatan Z</a:t>
                      </a:r>
                      <a:endParaRPr lang="en-US" sz="1000" dirty="0">
                        <a:solidFill>
                          <a:srgbClr val="000000"/>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smtClean="0">
                          <a:solidFill>
                            <a:srgbClr val="000000"/>
                          </a:solidFill>
                          <a:latin typeface="Arial"/>
                          <a:ea typeface="Calibri"/>
                          <a:cs typeface="Times New Roman"/>
                        </a:rPr>
                        <a:t>20-30%</a:t>
                      </a:r>
                      <a:endParaRPr lang="en-US" sz="1000" dirty="0">
                        <a:solidFill>
                          <a:srgbClr val="000000"/>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solidFill>
                            <a:srgbClr val="000000"/>
                          </a:solidFill>
                          <a:latin typeface="Arial"/>
                          <a:ea typeface="Calibri"/>
                          <a:cs typeface="Times New Roman"/>
                        </a:rPr>
                        <a:t>80-90%</a:t>
                      </a: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7008">
                <a:tc>
                  <a:txBody>
                    <a:bodyPr/>
                    <a:lstStyle/>
                    <a:p>
                      <a:pPr marL="0" marR="0">
                        <a:spcBef>
                          <a:spcPts val="0"/>
                        </a:spcBef>
                        <a:spcAft>
                          <a:spcPts val="0"/>
                        </a:spcAft>
                      </a:pPr>
                      <a:r>
                        <a:rPr lang="en-US" sz="1000" b="1" dirty="0">
                          <a:solidFill>
                            <a:srgbClr val="000000"/>
                          </a:solidFill>
                          <a:latin typeface="Arial"/>
                          <a:ea typeface="Calibri"/>
                          <a:cs typeface="Times New Roman"/>
                        </a:rPr>
                        <a:t>Proton Pump Inhibitors </a:t>
                      </a:r>
                      <a:endParaRPr lang="en-US" sz="1000" b="1" dirty="0" smtClean="0">
                        <a:solidFill>
                          <a:srgbClr val="000000"/>
                        </a:solidFill>
                        <a:latin typeface="Arial"/>
                        <a:ea typeface="Calibri"/>
                        <a:cs typeface="Times New Roman"/>
                      </a:endParaRPr>
                    </a:p>
                    <a:p>
                      <a:pPr marL="0" marR="0">
                        <a:spcBef>
                          <a:spcPts val="0"/>
                        </a:spcBef>
                        <a:spcAft>
                          <a:spcPts val="0"/>
                        </a:spcAft>
                      </a:pPr>
                      <a:r>
                        <a:rPr lang="en-US" sz="1000" i="1" dirty="0" smtClean="0">
                          <a:solidFill>
                            <a:srgbClr val="000000"/>
                          </a:solidFill>
                          <a:latin typeface="Arial"/>
                          <a:ea typeface="Calibri"/>
                          <a:cs typeface="Times New Roman"/>
                        </a:rPr>
                        <a:t>Ulcer </a:t>
                      </a:r>
                      <a:r>
                        <a:rPr lang="en-US" sz="1000" dirty="0" smtClean="0">
                          <a:solidFill>
                            <a:srgbClr val="000000"/>
                          </a:solidFill>
                          <a:latin typeface="Arial"/>
                          <a:ea typeface="Calibri"/>
                          <a:cs typeface="Times New Roman"/>
                        </a:rPr>
                        <a:t> </a:t>
                      </a:r>
                      <a:endParaRPr lang="en-US" sz="1000" dirty="0">
                        <a:solidFill>
                          <a:srgbClr val="000000"/>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smtClean="0">
                          <a:solidFill>
                            <a:srgbClr val="000000"/>
                          </a:solidFill>
                          <a:latin typeface="Arial"/>
                          <a:ea typeface="Calibri"/>
                          <a:cs typeface="Times New Roman"/>
                        </a:rPr>
                        <a:t>AcipHex</a:t>
                      </a:r>
                      <a:r>
                        <a:rPr lang="en-US" sz="1000" dirty="0">
                          <a:solidFill>
                            <a:srgbClr val="000000"/>
                          </a:solidFill>
                          <a:latin typeface="Arial"/>
                          <a:ea typeface="Calibri"/>
                          <a:cs typeface="Times New Roman"/>
                        </a:rPr>
                        <a:t>, Dexilant, Prevacid, Prevacid SoluTabs, Prilosec packets, </a:t>
                      </a:r>
                      <a:r>
                        <a:rPr lang="en-US" sz="1000" dirty="0" smtClean="0">
                          <a:solidFill>
                            <a:srgbClr val="000000"/>
                          </a:solidFill>
                          <a:latin typeface="Arial"/>
                          <a:ea typeface="Calibri"/>
                          <a:cs typeface="Times New Roman"/>
                        </a:rPr>
                        <a:t>Zegerid </a:t>
                      </a:r>
                      <a:endParaRPr lang="en-US" sz="1000" dirty="0">
                        <a:solidFill>
                          <a:srgbClr val="000000"/>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smtClean="0">
                          <a:solidFill>
                            <a:srgbClr val="000000"/>
                          </a:solidFill>
                          <a:latin typeface="Arial"/>
                          <a:ea typeface="Calibri"/>
                          <a:cs typeface="Times New Roman"/>
                        </a:rPr>
                        <a:t>omeprazole, pantoprazole, Nexium </a:t>
                      </a:r>
                      <a:endParaRPr lang="en-US" sz="1000" dirty="0">
                        <a:solidFill>
                          <a:srgbClr val="000000"/>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smtClean="0">
                          <a:solidFill>
                            <a:srgbClr val="000000"/>
                          </a:solidFill>
                          <a:latin typeface="Arial"/>
                          <a:ea typeface="Calibri"/>
                          <a:cs typeface="Times New Roman"/>
                        </a:rPr>
                        <a:t>40-50</a:t>
                      </a:r>
                      <a:r>
                        <a:rPr lang="en-US" sz="1000" dirty="0">
                          <a:solidFill>
                            <a:srgbClr val="000000"/>
                          </a:solidFill>
                          <a:latin typeface="Arial"/>
                          <a:ea typeface="Calibri"/>
                          <a:cs typeface="Times New Roman"/>
                        </a:rPr>
                        <a:t>%</a:t>
                      </a: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solidFill>
                            <a:srgbClr val="000000"/>
                          </a:solidFill>
                          <a:latin typeface="Arial"/>
                          <a:ea typeface="Calibri"/>
                          <a:cs typeface="Times New Roman"/>
                        </a:rPr>
                        <a:t>&gt;95%</a:t>
                      </a: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7008">
                <a:tc>
                  <a:txBody>
                    <a:bodyPr/>
                    <a:lstStyle/>
                    <a:p>
                      <a:pPr marL="0" marR="0">
                        <a:spcBef>
                          <a:spcPts val="0"/>
                        </a:spcBef>
                        <a:spcAft>
                          <a:spcPts val="0"/>
                        </a:spcAft>
                      </a:pPr>
                      <a:r>
                        <a:rPr lang="en-US" sz="1000" b="1" dirty="0">
                          <a:solidFill>
                            <a:srgbClr val="000000"/>
                          </a:solidFill>
                          <a:latin typeface="Arial"/>
                          <a:ea typeface="Calibri"/>
                          <a:cs typeface="Times New Roman"/>
                        </a:rPr>
                        <a:t>SSRIs </a:t>
                      </a:r>
                      <a:r>
                        <a:rPr lang="en-US" sz="1000" b="1" baseline="30000" dirty="0" smtClean="0">
                          <a:solidFill>
                            <a:srgbClr val="000000"/>
                          </a:solidFill>
                          <a:latin typeface="Arial"/>
                          <a:ea typeface="Calibri"/>
                          <a:cs typeface="Times New Roman"/>
                        </a:rPr>
                        <a:t>2</a:t>
                      </a:r>
                      <a:endParaRPr lang="en-US" sz="1000" baseline="30000" dirty="0">
                        <a:solidFill>
                          <a:srgbClr val="000000"/>
                        </a:solidFill>
                        <a:latin typeface="Arial"/>
                        <a:ea typeface="Calibri"/>
                        <a:cs typeface="Times New Roman"/>
                      </a:endParaRPr>
                    </a:p>
                    <a:p>
                      <a:pPr marL="0" marR="0">
                        <a:spcBef>
                          <a:spcPts val="0"/>
                        </a:spcBef>
                        <a:spcAft>
                          <a:spcPts val="0"/>
                        </a:spcAft>
                      </a:pPr>
                      <a:r>
                        <a:rPr lang="en-US" sz="1000" i="1" dirty="0">
                          <a:solidFill>
                            <a:srgbClr val="000000"/>
                          </a:solidFill>
                          <a:latin typeface="Arial"/>
                          <a:ea typeface="Calibri"/>
                          <a:cs typeface="Times New Roman"/>
                        </a:rPr>
                        <a:t>Depression </a:t>
                      </a:r>
                      <a:endParaRPr lang="en-US" sz="1000" dirty="0">
                        <a:solidFill>
                          <a:srgbClr val="000000"/>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smtClean="0">
                          <a:solidFill>
                            <a:srgbClr val="000000"/>
                          </a:solidFill>
                          <a:latin typeface="Arial"/>
                          <a:ea typeface="Calibri"/>
                          <a:cs typeface="Times New Roman"/>
                        </a:rPr>
                        <a:t>Luvox </a:t>
                      </a:r>
                      <a:r>
                        <a:rPr lang="en-US" sz="1000" dirty="0">
                          <a:solidFill>
                            <a:srgbClr val="000000"/>
                          </a:solidFill>
                          <a:latin typeface="Arial"/>
                          <a:ea typeface="Calibri"/>
                          <a:cs typeface="Times New Roman"/>
                        </a:rPr>
                        <a:t>CR, Pexeva </a:t>
                      </a: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solidFill>
                            <a:srgbClr val="000000"/>
                          </a:solidFill>
                          <a:latin typeface="Arial"/>
                          <a:ea typeface="Calibri"/>
                          <a:cs typeface="Times New Roman"/>
                        </a:rPr>
                        <a:t>citalopram, fluvoxamine, fluoxetine, paroxetine, sertraline</a:t>
                      </a: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solidFill>
                            <a:srgbClr val="000000"/>
                          </a:solidFill>
                          <a:latin typeface="Arial"/>
                          <a:ea typeface="Calibri"/>
                          <a:cs typeface="Times New Roman"/>
                        </a:rPr>
                        <a:t>&gt;90%</a:t>
                      </a: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solidFill>
                            <a:srgbClr val="000000"/>
                          </a:solidFill>
                          <a:latin typeface="Arial"/>
                          <a:ea typeface="Calibri"/>
                          <a:cs typeface="Times New Roman"/>
                        </a:rPr>
                        <a:t>80-90%</a:t>
                      </a: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7008">
                <a:tc>
                  <a:txBody>
                    <a:bodyPr/>
                    <a:lstStyle/>
                    <a:p>
                      <a:pPr marL="0" marR="0">
                        <a:spcBef>
                          <a:spcPts val="0"/>
                        </a:spcBef>
                        <a:spcAft>
                          <a:spcPts val="0"/>
                        </a:spcAft>
                      </a:pPr>
                      <a:r>
                        <a:rPr lang="en-US" sz="1000" b="1" dirty="0">
                          <a:solidFill>
                            <a:srgbClr val="000000"/>
                          </a:solidFill>
                          <a:latin typeface="Arial"/>
                          <a:ea typeface="Calibri"/>
                          <a:cs typeface="Times New Roman"/>
                        </a:rPr>
                        <a:t>Triptans </a:t>
                      </a:r>
                      <a:r>
                        <a:rPr lang="en-US" sz="1000" dirty="0">
                          <a:solidFill>
                            <a:srgbClr val="000000"/>
                          </a:solidFill>
                          <a:latin typeface="Arial"/>
                          <a:ea typeface="Calibri"/>
                          <a:cs typeface="Times New Roman"/>
                        </a:rPr>
                        <a:t> </a:t>
                      </a:r>
                    </a:p>
                    <a:p>
                      <a:pPr marL="0" marR="0">
                        <a:spcBef>
                          <a:spcPts val="0"/>
                        </a:spcBef>
                        <a:spcAft>
                          <a:spcPts val="0"/>
                        </a:spcAft>
                      </a:pPr>
                      <a:r>
                        <a:rPr lang="en-US" sz="1000" i="1" dirty="0">
                          <a:solidFill>
                            <a:srgbClr val="000000"/>
                          </a:solidFill>
                          <a:latin typeface="Arial"/>
                          <a:ea typeface="Calibri"/>
                          <a:cs typeface="Times New Roman"/>
                        </a:rPr>
                        <a:t>Migraine </a:t>
                      </a:r>
                      <a:r>
                        <a:rPr lang="en-US" sz="1000" dirty="0">
                          <a:solidFill>
                            <a:srgbClr val="000000"/>
                          </a:solidFill>
                          <a:latin typeface="Arial"/>
                          <a:ea typeface="Calibri"/>
                          <a:cs typeface="Times New Roman"/>
                        </a:rPr>
                        <a:t> </a:t>
                      </a: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solidFill>
                            <a:srgbClr val="000000"/>
                          </a:solidFill>
                          <a:latin typeface="Arial"/>
                          <a:ea typeface="Calibri"/>
                          <a:cs typeface="Times New Roman"/>
                        </a:rPr>
                        <a:t>Axert, Frova, </a:t>
                      </a:r>
                    </a:p>
                    <a:p>
                      <a:pPr marL="0" marR="0" algn="ctr">
                        <a:spcBef>
                          <a:spcPts val="0"/>
                        </a:spcBef>
                        <a:spcAft>
                          <a:spcPts val="0"/>
                        </a:spcAft>
                      </a:pPr>
                      <a:r>
                        <a:rPr lang="en-US" sz="1000" dirty="0">
                          <a:solidFill>
                            <a:srgbClr val="000000"/>
                          </a:solidFill>
                          <a:latin typeface="Arial"/>
                          <a:ea typeface="Calibri"/>
                          <a:cs typeface="Times New Roman"/>
                        </a:rPr>
                        <a:t>Sumavel, Treximet, Zomig </a:t>
                      </a: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solidFill>
                            <a:srgbClr val="000000"/>
                          </a:solidFill>
                          <a:latin typeface="Arial"/>
                          <a:ea typeface="Calibri"/>
                          <a:cs typeface="Times New Roman"/>
                        </a:rPr>
                        <a:t>naratriptan, sumatriptan, </a:t>
                      </a:r>
                    </a:p>
                    <a:p>
                      <a:pPr marL="0" marR="0" algn="ctr">
                        <a:spcBef>
                          <a:spcPts val="0"/>
                        </a:spcBef>
                        <a:spcAft>
                          <a:spcPts val="0"/>
                        </a:spcAft>
                      </a:pPr>
                      <a:r>
                        <a:rPr lang="en-US" sz="1000" dirty="0">
                          <a:solidFill>
                            <a:srgbClr val="000000"/>
                          </a:solidFill>
                          <a:latin typeface="Arial"/>
                          <a:ea typeface="Calibri"/>
                          <a:cs typeface="Times New Roman"/>
                        </a:rPr>
                        <a:t>Maxalt, Maxalt-MLT, Relpax </a:t>
                      </a: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solidFill>
                            <a:srgbClr val="000000"/>
                          </a:solidFill>
                          <a:latin typeface="Arial"/>
                          <a:ea typeface="Calibri"/>
                          <a:cs typeface="Times New Roman"/>
                        </a:rPr>
                        <a:t>25-35%</a:t>
                      </a: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solidFill>
                            <a:srgbClr val="000000"/>
                          </a:solidFill>
                          <a:latin typeface="Arial"/>
                          <a:ea typeface="Calibri"/>
                          <a:cs typeface="Times New Roman"/>
                        </a:rPr>
                        <a:t>&gt;95%</a:t>
                      </a: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Title 7"/>
          <p:cNvSpPr>
            <a:spLocks noGrp="1"/>
          </p:cNvSpPr>
          <p:nvPr>
            <p:ph type="title"/>
          </p:nvPr>
        </p:nvSpPr>
        <p:spPr/>
        <p:txBody>
          <a:bodyPr/>
          <a:lstStyle/>
          <a:p>
            <a:r>
              <a:rPr lang="en-US" dirty="0" smtClean="0"/>
              <a:t>Catalyst Rx Formulary Advantage</a:t>
            </a:r>
            <a:endParaRPr lang="en-US" dirty="0"/>
          </a:p>
        </p:txBody>
      </p:sp>
      <p:sp>
        <p:nvSpPr>
          <p:cNvPr id="6" name="Rectangle 5"/>
          <p:cNvSpPr>
            <a:spLocks noChangeArrowheads="1"/>
          </p:cNvSpPr>
          <p:nvPr/>
        </p:nvSpPr>
        <p:spPr bwMode="auto">
          <a:xfrm>
            <a:off x="381000" y="5791200"/>
            <a:ext cx="8534400" cy="4770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defTabSz="914400" eaLnBrk="0" fontAlgn="base" hangingPunct="0">
              <a:spcBef>
                <a:spcPct val="0"/>
              </a:spcBef>
              <a:spcAft>
                <a:spcPct val="0"/>
              </a:spcAft>
            </a:pPr>
            <a:r>
              <a:rPr kumimoji="0" lang="en-US" sz="1000" b="0" i="0" u="none" strike="noStrike" cap="none" normalizeH="0" baseline="30000" dirty="0" smtClean="0" bmk="">
                <a:ln>
                  <a:noFill/>
                </a:ln>
                <a:effectLst/>
                <a:latin typeface="Arial" pitchFamily="34" charset="0"/>
                <a:ea typeface="Calibri" pitchFamily="34" charset="0"/>
                <a:cs typeface="Arial" pitchFamily="34" charset="0"/>
              </a:rPr>
              <a:t>1 </a:t>
            </a:r>
            <a:r>
              <a:rPr kumimoji="0" lang="en-US" sz="800" b="0" i="1" u="none" strike="noStrike" cap="none" normalizeH="0" baseline="0" dirty="0" smtClean="0" bmk="">
                <a:ln>
                  <a:noFill/>
                </a:ln>
                <a:effectLst/>
                <a:latin typeface="Arial" pitchFamily="34" charset="0"/>
                <a:ea typeface="Calibri" pitchFamily="34" charset="0"/>
                <a:cs typeface="Arial" pitchFamily="34" charset="0"/>
              </a:rPr>
              <a:t>Current utilizers not required to change agents, new utilizers only.</a:t>
            </a:r>
            <a:r>
              <a:rPr lang="en-US" sz="900" dirty="0" smtClean="0" bmk="">
                <a:latin typeface="Arial" pitchFamily="34" charset="0"/>
              </a:rPr>
              <a:t>    </a:t>
            </a:r>
            <a:r>
              <a:rPr lang="en-US" sz="1000" baseline="30000" dirty="0" smtClean="0" bmk="">
                <a:latin typeface="Arial" pitchFamily="34" charset="0"/>
                <a:ea typeface="Calibri" pitchFamily="34" charset="0"/>
                <a:cs typeface="Arial" pitchFamily="34" charset="0"/>
              </a:rPr>
              <a:t>2 </a:t>
            </a:r>
            <a:r>
              <a:rPr lang="en-US" sz="800" i="1" dirty="0" bmk="">
                <a:latin typeface="Arial" pitchFamily="34" charset="0"/>
                <a:ea typeface="Calibri" pitchFamily="34" charset="0"/>
                <a:cs typeface="Arial" pitchFamily="34" charset="0"/>
              </a:rPr>
              <a:t>Unless noted, approval not required for members under age </a:t>
            </a:r>
            <a:r>
              <a:rPr lang="en-US" sz="800" i="1" dirty="0" smtClean="0" bmk="">
                <a:latin typeface="Arial" pitchFamily="34" charset="0"/>
                <a:ea typeface="Calibri" pitchFamily="34" charset="0"/>
                <a:cs typeface="Arial" pitchFamily="34" charset="0"/>
              </a:rPr>
              <a:t>18</a:t>
            </a:r>
            <a:r>
              <a:rPr kumimoji="0" lang="en-US" sz="800" b="0" i="1" u="none" strike="noStrike" cap="none" normalizeH="0" baseline="0" dirty="0" smtClean="0">
                <a:ln>
                  <a:noFill/>
                </a:ln>
                <a:effectLst/>
                <a:latin typeface="Arial" pitchFamily="34" charset="0"/>
                <a:ea typeface="Calibri" pitchFamily="34" charset="0"/>
                <a:cs typeface="Arial" pitchFamily="34" charset="0"/>
              </a:rPr>
              <a:t>.</a:t>
            </a:r>
            <a:r>
              <a:rPr kumimoji="0" lang="en-US" sz="800" b="0" i="1" u="none" strike="noStrike" cap="none" normalizeH="0" dirty="0" smtClean="0">
                <a:ln>
                  <a:noFill/>
                </a:ln>
                <a:effectLst/>
                <a:latin typeface="Arial" pitchFamily="34" charset="0"/>
                <a:ea typeface="Calibri" pitchFamily="34" charset="0"/>
                <a:cs typeface="Arial"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800" b="0" i="1" u="none" strike="noStrike" cap="none" normalizeH="0" baseline="0" dirty="0" smtClean="0">
                <a:ln>
                  <a:noFill/>
                </a:ln>
                <a:effectLst/>
                <a:latin typeface="Arial" pitchFamily="34" charset="0"/>
                <a:ea typeface="Calibri" pitchFamily="34" charset="0"/>
                <a:cs typeface="Arial" pitchFamily="34" charset="0"/>
              </a:rPr>
              <a:t>** </a:t>
            </a:r>
            <a:r>
              <a:rPr kumimoji="0" lang="en-US" sz="800" b="0" i="0" u="none" strike="noStrike" cap="none" normalizeH="0" baseline="0" dirty="0" smtClean="0">
                <a:ln>
                  <a:noFill/>
                </a:ln>
                <a:effectLst/>
                <a:latin typeface="Arial" pitchFamily="34" charset="0"/>
                <a:ea typeface="Calibri" pitchFamily="34" charset="0"/>
                <a:cs typeface="Arial" pitchFamily="34" charset="0"/>
              </a:rPr>
              <a:t>no or limited current generics in the class</a:t>
            </a:r>
            <a:endParaRPr lang="en-US" sz="900" i="1" dirty="0" smtClean="0" bmk="">
              <a:latin typeface="Arial" pitchFamily="34" charset="0"/>
              <a:ea typeface="Calibri" pitchFamily="34" charset="0"/>
              <a:cs typeface="Arial" pitchFamily="34" charset="0"/>
            </a:endParaRPr>
          </a:p>
          <a:p>
            <a:pPr defTabSz="914400" eaLnBrk="0" fontAlgn="base" hangingPunct="0">
              <a:spcBef>
                <a:spcPct val="0"/>
              </a:spcBef>
              <a:spcAft>
                <a:spcPct val="0"/>
              </a:spcAft>
            </a:pPr>
            <a:r>
              <a:rPr lang="en-US" sz="800" i="1" dirty="0" smtClean="0" bmk="">
                <a:latin typeface="Arial" pitchFamily="34" charset="0"/>
                <a:ea typeface="Calibri" pitchFamily="34" charset="0"/>
                <a:cs typeface="Arial" pitchFamily="34" charset="0"/>
              </a:rPr>
              <a:t>Unless noted, approval not required for members under age 18 and other exceptions may apply.</a:t>
            </a:r>
            <a:endParaRPr kumimoji="0" lang="en-US" sz="1600" b="0" i="0" u="none" strike="noStrike" cap="none" normalizeH="0" baseline="0" dirty="0" smtClean="0">
              <a:ln>
                <a:noFill/>
              </a:ln>
              <a:solidFill>
                <a:schemeClr val="tx1"/>
              </a:solidFill>
              <a:effectLst/>
              <a:latin typeface="Arial" pitchFamily="34" charset="0"/>
            </a:endParaRPr>
          </a:p>
        </p:txBody>
      </p:sp>
    </p:spTree>
    <p:extLst>
      <p:ext uri="{BB962C8B-B14F-4D97-AF65-F5344CB8AC3E}">
        <p14:creationId xmlns:p14="http://schemas.microsoft.com/office/powerpoint/2010/main" xmlns="" val="20521860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xmlns="" val="2866460511"/>
              </p:ext>
            </p:extLst>
          </p:nvPr>
        </p:nvGraphicFramePr>
        <p:xfrm>
          <a:off x="457200" y="1295400"/>
          <a:ext cx="8229601" cy="4114802"/>
        </p:xfrm>
        <a:graphic>
          <a:graphicData uri="http://schemas.openxmlformats.org/drawingml/2006/table">
            <a:tbl>
              <a:tblPr/>
              <a:tblGrid>
                <a:gridCol w="1864372"/>
                <a:gridCol w="2003044"/>
                <a:gridCol w="1694883"/>
                <a:gridCol w="1357619"/>
                <a:gridCol w="1309683"/>
              </a:tblGrid>
              <a:tr h="666731">
                <a:tc>
                  <a:txBody>
                    <a:bodyPr/>
                    <a:lstStyle/>
                    <a:p>
                      <a:pPr marL="0" marR="0">
                        <a:spcBef>
                          <a:spcPts val="0"/>
                        </a:spcBef>
                        <a:spcAft>
                          <a:spcPts val="0"/>
                        </a:spcAft>
                      </a:pPr>
                      <a:r>
                        <a:rPr lang="en-US" sz="1000" b="1" dirty="0">
                          <a:solidFill>
                            <a:schemeClr val="bg1"/>
                          </a:solidFill>
                          <a:latin typeface="Arial"/>
                          <a:ea typeface="Calibri"/>
                          <a:cs typeface="Times New Roman"/>
                        </a:rPr>
                        <a:t>Drug Class  </a:t>
                      </a: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solidFill>
                  </a:tcPr>
                </a:tc>
                <a:tc>
                  <a:txBody>
                    <a:bodyPr/>
                    <a:lstStyle/>
                    <a:p>
                      <a:pPr marL="0" marR="0" algn="ctr">
                        <a:spcBef>
                          <a:spcPts val="0"/>
                        </a:spcBef>
                        <a:spcAft>
                          <a:spcPts val="0"/>
                        </a:spcAft>
                      </a:pPr>
                      <a:r>
                        <a:rPr lang="en-US" sz="1000" b="1" dirty="0">
                          <a:solidFill>
                            <a:schemeClr val="bg1"/>
                          </a:solidFill>
                          <a:latin typeface="Arial"/>
                          <a:ea typeface="Calibri"/>
                          <a:cs typeface="Times New Roman"/>
                        </a:rPr>
                        <a:t>Targeted </a:t>
                      </a:r>
                      <a:r>
                        <a:rPr lang="en-US" sz="1000" b="1" dirty="0" smtClean="0">
                          <a:solidFill>
                            <a:schemeClr val="bg1"/>
                          </a:solidFill>
                          <a:latin typeface="Arial"/>
                          <a:ea typeface="Calibri"/>
                          <a:cs typeface="Times New Roman"/>
                        </a:rPr>
                        <a:t>Medications</a:t>
                      </a:r>
                      <a:endParaRPr lang="en-US" sz="1000" b="1" baseline="30000" dirty="0">
                        <a:solidFill>
                          <a:schemeClr val="bg1"/>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solidFill>
                  </a:tcPr>
                </a:tc>
                <a:tc>
                  <a:txBody>
                    <a:bodyPr/>
                    <a:lstStyle/>
                    <a:p>
                      <a:pPr marL="0" marR="0" algn="ctr">
                        <a:spcBef>
                          <a:spcPts val="0"/>
                        </a:spcBef>
                        <a:spcAft>
                          <a:spcPts val="0"/>
                        </a:spcAft>
                      </a:pPr>
                      <a:r>
                        <a:rPr lang="en-US" sz="1000" b="1" dirty="0">
                          <a:solidFill>
                            <a:schemeClr val="bg1"/>
                          </a:solidFill>
                          <a:latin typeface="Arial"/>
                          <a:ea typeface="Calibri"/>
                          <a:cs typeface="Times New Roman"/>
                        </a:rPr>
                        <a:t>Preferred Alternatives  </a:t>
                      </a: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solidFill>
                  </a:tcPr>
                </a:tc>
                <a:tc>
                  <a:txBody>
                    <a:bodyPr/>
                    <a:lstStyle/>
                    <a:p>
                      <a:pPr marL="0" marR="0" algn="ctr">
                        <a:spcBef>
                          <a:spcPts val="0"/>
                        </a:spcBef>
                        <a:spcAft>
                          <a:spcPts val="0"/>
                        </a:spcAft>
                      </a:pPr>
                      <a:r>
                        <a:rPr lang="en-US" sz="1000" b="1" dirty="0">
                          <a:solidFill>
                            <a:schemeClr val="bg1"/>
                          </a:solidFill>
                          <a:latin typeface="Arial"/>
                          <a:ea typeface="Calibri"/>
                          <a:cs typeface="Times New Roman"/>
                        </a:rPr>
                        <a:t>Expected Generic Dispense Rate</a:t>
                      </a: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solidFill>
                  </a:tcPr>
                </a:tc>
                <a:tc>
                  <a:txBody>
                    <a:bodyPr/>
                    <a:lstStyle/>
                    <a:p>
                      <a:pPr marL="0" marR="0" algn="ctr">
                        <a:spcBef>
                          <a:spcPts val="0"/>
                        </a:spcBef>
                        <a:spcAft>
                          <a:spcPts val="0"/>
                        </a:spcAft>
                      </a:pPr>
                      <a:r>
                        <a:rPr lang="en-US" sz="1000" b="1" dirty="0">
                          <a:solidFill>
                            <a:schemeClr val="bg1"/>
                          </a:solidFill>
                          <a:latin typeface="Arial"/>
                          <a:ea typeface="Calibri"/>
                          <a:cs typeface="Times New Roman"/>
                        </a:rPr>
                        <a:t>Expected Formulary Compliance</a:t>
                      </a: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solidFill>
                  </a:tcPr>
                </a:tc>
              </a:tr>
              <a:tr h="666731">
                <a:tc>
                  <a:txBody>
                    <a:bodyPr/>
                    <a:lstStyle/>
                    <a:p>
                      <a:pPr marL="0" marR="0">
                        <a:spcBef>
                          <a:spcPts val="0"/>
                        </a:spcBef>
                        <a:spcAft>
                          <a:spcPts val="0"/>
                        </a:spcAft>
                      </a:pPr>
                      <a:r>
                        <a:rPr lang="en-US" sz="1000" b="1" dirty="0" smtClean="0">
                          <a:solidFill>
                            <a:srgbClr val="000000"/>
                          </a:solidFill>
                          <a:latin typeface="Arial"/>
                          <a:ea typeface="Calibri"/>
                          <a:cs typeface="Times New Roman"/>
                        </a:rPr>
                        <a:t>Interferons </a:t>
                      </a:r>
                      <a:r>
                        <a:rPr lang="en-US" sz="1000" b="1" baseline="30000" dirty="0" smtClean="0">
                          <a:solidFill>
                            <a:srgbClr val="000000"/>
                          </a:solidFill>
                          <a:latin typeface="Arial"/>
                          <a:ea typeface="Calibri"/>
                          <a:cs typeface="Times New Roman"/>
                        </a:rPr>
                        <a:t>3</a:t>
                      </a:r>
                      <a:endParaRPr lang="en-US" sz="1000" baseline="30000" dirty="0">
                        <a:solidFill>
                          <a:srgbClr val="000000"/>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smtClean="0">
                          <a:solidFill>
                            <a:srgbClr val="000000"/>
                          </a:solidFill>
                          <a:latin typeface="Arial"/>
                          <a:ea typeface="Calibri"/>
                          <a:cs typeface="Times New Roman"/>
                        </a:rPr>
                        <a:t>Peg Intron</a:t>
                      </a:r>
                      <a:endParaRPr lang="en-US" sz="1000" dirty="0">
                        <a:solidFill>
                          <a:srgbClr val="000000"/>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smtClean="0">
                          <a:solidFill>
                            <a:srgbClr val="000000"/>
                          </a:solidFill>
                          <a:latin typeface="Arial"/>
                          <a:ea typeface="Calibri"/>
                          <a:cs typeface="Times New Roman"/>
                        </a:rPr>
                        <a:t>Pegasys</a:t>
                      </a:r>
                      <a:endParaRPr lang="en-US" sz="1000" dirty="0">
                        <a:solidFill>
                          <a:srgbClr val="000000"/>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000" dirty="0" smtClean="0">
                          <a:solidFill>
                            <a:srgbClr val="000000"/>
                          </a:solidFill>
                          <a:latin typeface="+mn-lt"/>
                          <a:ea typeface="Calibri"/>
                          <a:cs typeface="Times New Roman"/>
                        </a:rPr>
                        <a:t>**</a:t>
                      </a: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smtClean="0">
                          <a:solidFill>
                            <a:srgbClr val="000000"/>
                          </a:solidFill>
                          <a:latin typeface="+mn-lt"/>
                          <a:ea typeface="Calibri"/>
                          <a:cs typeface="Times New Roman"/>
                        </a:rPr>
                        <a:t>70-80%</a:t>
                      </a:r>
                      <a:endParaRPr lang="en-US" sz="1000" dirty="0">
                        <a:solidFill>
                          <a:srgbClr val="000000"/>
                        </a:solidFill>
                        <a:latin typeface="+mn-lt"/>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66731">
                <a:tc>
                  <a:txBody>
                    <a:bodyPr/>
                    <a:lstStyle/>
                    <a:p>
                      <a:pPr marL="0" marR="0">
                        <a:spcBef>
                          <a:spcPts val="0"/>
                        </a:spcBef>
                        <a:spcAft>
                          <a:spcPts val="0"/>
                        </a:spcAft>
                      </a:pPr>
                      <a:r>
                        <a:rPr lang="en-US" sz="1000" b="1" dirty="0" smtClean="0">
                          <a:solidFill>
                            <a:srgbClr val="000000"/>
                          </a:solidFill>
                          <a:latin typeface="Arial"/>
                          <a:ea typeface="Calibri"/>
                          <a:cs typeface="Times New Roman"/>
                        </a:rPr>
                        <a:t>TNF Inhibitors</a:t>
                      </a:r>
                      <a:r>
                        <a:rPr lang="en-US" sz="1000" dirty="0" smtClean="0">
                          <a:solidFill>
                            <a:srgbClr val="000000"/>
                          </a:solidFill>
                          <a:latin typeface="Arial"/>
                          <a:ea typeface="Calibri"/>
                          <a:cs typeface="Times New Roman"/>
                        </a:rPr>
                        <a:t> </a:t>
                      </a:r>
                      <a:r>
                        <a:rPr lang="en-US" sz="1000" b="1" baseline="30000" dirty="0" smtClean="0">
                          <a:solidFill>
                            <a:srgbClr val="000000"/>
                          </a:solidFill>
                          <a:latin typeface="+mn-lt"/>
                          <a:ea typeface="Calibri"/>
                          <a:cs typeface="Times New Roman"/>
                        </a:rPr>
                        <a:t>3</a:t>
                      </a:r>
                      <a:endParaRPr lang="en-US" sz="1000" dirty="0">
                        <a:solidFill>
                          <a:srgbClr val="000000"/>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smtClean="0">
                          <a:solidFill>
                            <a:srgbClr val="000000"/>
                          </a:solidFill>
                          <a:latin typeface="Arial"/>
                          <a:ea typeface="Calibri"/>
                          <a:cs typeface="Times New Roman"/>
                        </a:rPr>
                        <a:t>Cimzia,</a:t>
                      </a:r>
                      <a:r>
                        <a:rPr lang="en-US" sz="1000" baseline="0" dirty="0" smtClean="0">
                          <a:solidFill>
                            <a:srgbClr val="000000"/>
                          </a:solidFill>
                          <a:latin typeface="Arial"/>
                          <a:ea typeface="Calibri"/>
                          <a:cs typeface="Times New Roman"/>
                        </a:rPr>
                        <a:t> Orencia, Simponi</a:t>
                      </a:r>
                      <a:endParaRPr lang="en-US" sz="1000" dirty="0">
                        <a:solidFill>
                          <a:srgbClr val="000000"/>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smtClean="0">
                          <a:solidFill>
                            <a:srgbClr val="000000"/>
                          </a:solidFill>
                          <a:latin typeface="Arial"/>
                          <a:ea typeface="Calibri"/>
                          <a:cs typeface="Times New Roman"/>
                        </a:rPr>
                        <a:t>Humira ,Enbrel</a:t>
                      </a:r>
                      <a:endParaRPr lang="en-US" sz="1000" dirty="0">
                        <a:solidFill>
                          <a:srgbClr val="000000"/>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smtClean="0">
                          <a:solidFill>
                            <a:srgbClr val="000000"/>
                          </a:solidFill>
                          <a:latin typeface="Arial"/>
                          <a:ea typeface="Calibri"/>
                          <a:cs typeface="Times New Roman"/>
                        </a:rPr>
                        <a:t>**</a:t>
                      </a:r>
                      <a:endParaRPr lang="en-US" sz="1000" dirty="0">
                        <a:solidFill>
                          <a:srgbClr val="000000"/>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solidFill>
                            <a:srgbClr val="000000"/>
                          </a:solidFill>
                          <a:latin typeface="Arial"/>
                          <a:ea typeface="Calibri"/>
                          <a:cs typeface="Times New Roman"/>
                        </a:rPr>
                        <a:t>&gt;95%</a:t>
                      </a: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66731">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000" b="1" dirty="0" smtClean="0">
                          <a:solidFill>
                            <a:srgbClr val="000000"/>
                          </a:solidFill>
                          <a:latin typeface="Arial"/>
                          <a:ea typeface="Calibri"/>
                          <a:cs typeface="Times New Roman"/>
                        </a:rPr>
                        <a:t>Follicle Stimulating Hormones</a:t>
                      </a:r>
                      <a:r>
                        <a:rPr lang="en-US" sz="1000" b="1" baseline="0" dirty="0" smtClean="0">
                          <a:solidFill>
                            <a:srgbClr val="000000"/>
                          </a:solidFill>
                          <a:latin typeface="Arial"/>
                          <a:ea typeface="Calibri"/>
                          <a:cs typeface="Times New Roman"/>
                        </a:rPr>
                        <a:t> </a:t>
                      </a:r>
                      <a:r>
                        <a:rPr lang="en-US" sz="1000" baseline="30000" dirty="0" smtClean="0">
                          <a:solidFill>
                            <a:srgbClr val="000000"/>
                          </a:solidFill>
                          <a:latin typeface="Arial"/>
                          <a:ea typeface="Calibri"/>
                          <a:cs typeface="Times New Roman"/>
                        </a:rPr>
                        <a:t>1,2</a:t>
                      </a:r>
                      <a:endParaRPr lang="en-US" sz="1000" b="1" baseline="0" dirty="0" smtClean="0">
                        <a:solidFill>
                          <a:srgbClr val="000000"/>
                        </a:solidFill>
                        <a:latin typeface="Arial"/>
                        <a:ea typeface="Calibri"/>
                        <a:cs typeface="Times New Roman"/>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000" b="0" i="1" baseline="0" dirty="0" smtClean="0">
                          <a:solidFill>
                            <a:srgbClr val="000000"/>
                          </a:solidFill>
                          <a:latin typeface="Arial"/>
                          <a:ea typeface="Calibri"/>
                          <a:cs typeface="Times New Roman"/>
                        </a:rPr>
                        <a:t>Infertility</a:t>
                      </a:r>
                      <a:endParaRPr lang="en-US" sz="1000" baseline="30000" dirty="0" smtClean="0">
                        <a:solidFill>
                          <a:srgbClr val="000000"/>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smtClean="0">
                          <a:solidFill>
                            <a:srgbClr val="000000"/>
                          </a:solidFill>
                          <a:latin typeface="Arial"/>
                          <a:ea typeface="Calibri"/>
                          <a:cs typeface="Times New Roman"/>
                        </a:rPr>
                        <a:t>Gonal</a:t>
                      </a:r>
                      <a:r>
                        <a:rPr lang="en-US" sz="1000" baseline="0" dirty="0" smtClean="0">
                          <a:solidFill>
                            <a:srgbClr val="000000"/>
                          </a:solidFill>
                          <a:latin typeface="Arial"/>
                          <a:ea typeface="Calibri"/>
                          <a:cs typeface="Times New Roman"/>
                        </a:rPr>
                        <a:t> F</a:t>
                      </a:r>
                      <a:endParaRPr lang="en-US" sz="1000" dirty="0">
                        <a:solidFill>
                          <a:srgbClr val="000000"/>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smtClean="0">
                          <a:solidFill>
                            <a:srgbClr val="000000"/>
                          </a:solidFill>
                          <a:latin typeface="Arial"/>
                          <a:ea typeface="Calibri"/>
                          <a:cs typeface="Times New Roman"/>
                        </a:rPr>
                        <a:t>Follistim AQ</a:t>
                      </a:r>
                      <a:endParaRPr lang="en-US" sz="1000" dirty="0">
                        <a:solidFill>
                          <a:srgbClr val="000000"/>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000" dirty="0" smtClean="0">
                          <a:solidFill>
                            <a:srgbClr val="000000"/>
                          </a:solidFill>
                          <a:latin typeface="+mn-lt"/>
                          <a:ea typeface="Calibri"/>
                          <a:cs typeface="Times New Roman"/>
                        </a:rPr>
                        <a:t>**</a:t>
                      </a:r>
                    </a:p>
                    <a:p>
                      <a:pPr marL="0" marR="0" algn="ctr">
                        <a:spcBef>
                          <a:spcPts val="0"/>
                        </a:spcBef>
                        <a:spcAft>
                          <a:spcPts val="0"/>
                        </a:spcAft>
                      </a:pPr>
                      <a:endParaRPr lang="en-US" sz="1000" dirty="0">
                        <a:solidFill>
                          <a:srgbClr val="000000"/>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smtClean="0">
                          <a:solidFill>
                            <a:srgbClr val="000000"/>
                          </a:solidFill>
                          <a:latin typeface="+mn-lt"/>
                          <a:ea typeface="Calibri"/>
                          <a:cs typeface="Times New Roman"/>
                        </a:rPr>
                        <a:t>70-80%</a:t>
                      </a:r>
                      <a:endParaRPr lang="en-US" sz="1000" dirty="0">
                        <a:solidFill>
                          <a:srgbClr val="000000"/>
                        </a:solidFill>
                        <a:latin typeface="+mn-lt"/>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2626">
                <a:tc>
                  <a:txBody>
                    <a:bodyPr/>
                    <a:lstStyle/>
                    <a:p>
                      <a:pPr marL="0" marR="0">
                        <a:spcBef>
                          <a:spcPts val="0"/>
                        </a:spcBef>
                        <a:spcAft>
                          <a:spcPts val="0"/>
                        </a:spcAft>
                      </a:pPr>
                      <a:r>
                        <a:rPr lang="en-US" sz="1000" b="1" dirty="0">
                          <a:solidFill>
                            <a:srgbClr val="000000"/>
                          </a:solidFill>
                          <a:latin typeface="Arial"/>
                          <a:ea typeface="Calibri"/>
                          <a:cs typeface="Times New Roman"/>
                        </a:rPr>
                        <a:t>Growth Hormones</a:t>
                      </a:r>
                      <a:r>
                        <a:rPr lang="en-US" sz="1000" dirty="0">
                          <a:solidFill>
                            <a:srgbClr val="000000"/>
                          </a:solidFill>
                          <a:latin typeface="Arial"/>
                          <a:ea typeface="Calibri"/>
                          <a:cs typeface="Times New Roman"/>
                        </a:rPr>
                        <a:t> </a:t>
                      </a:r>
                      <a:r>
                        <a:rPr lang="en-US" sz="1000" baseline="30000" dirty="0" smtClean="0">
                          <a:solidFill>
                            <a:srgbClr val="000000"/>
                          </a:solidFill>
                          <a:latin typeface="Arial"/>
                          <a:ea typeface="Calibri"/>
                          <a:cs typeface="Times New Roman"/>
                        </a:rPr>
                        <a:t>1,2</a:t>
                      </a:r>
                      <a:endParaRPr lang="en-US" sz="1000" baseline="30000" dirty="0">
                        <a:solidFill>
                          <a:srgbClr val="000000"/>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solidFill>
                            <a:srgbClr val="000000"/>
                          </a:solidFill>
                          <a:latin typeface="Arial"/>
                          <a:ea typeface="Calibri"/>
                          <a:cs typeface="Times New Roman"/>
                        </a:rPr>
                        <a:t>Nutropin, Omnitrope, Saizen, </a:t>
                      </a:r>
                      <a:r>
                        <a:rPr lang="en-US" sz="1000" dirty="0" smtClean="0">
                          <a:solidFill>
                            <a:srgbClr val="000000"/>
                          </a:solidFill>
                          <a:latin typeface="Arial"/>
                          <a:ea typeface="Calibri"/>
                          <a:cs typeface="Times New Roman"/>
                        </a:rPr>
                        <a:t> Serostim,</a:t>
                      </a:r>
                      <a:r>
                        <a:rPr lang="en-US" sz="1000" baseline="0" dirty="0" smtClean="0">
                          <a:solidFill>
                            <a:srgbClr val="000000"/>
                          </a:solidFill>
                          <a:latin typeface="Arial"/>
                          <a:ea typeface="Calibri"/>
                          <a:cs typeface="Times New Roman"/>
                        </a:rPr>
                        <a:t> Zorbitive,</a:t>
                      </a:r>
                      <a:r>
                        <a:rPr lang="en-US" sz="1000" dirty="0" smtClean="0">
                          <a:solidFill>
                            <a:srgbClr val="000000"/>
                          </a:solidFill>
                          <a:latin typeface="Arial"/>
                          <a:ea typeface="Calibri"/>
                          <a:cs typeface="Times New Roman"/>
                        </a:rPr>
                        <a:t>Tev-Tropin </a:t>
                      </a:r>
                      <a:endParaRPr lang="en-US" sz="1000" dirty="0">
                        <a:solidFill>
                          <a:srgbClr val="000000"/>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solidFill>
                            <a:srgbClr val="000000"/>
                          </a:solidFill>
                          <a:latin typeface="Arial"/>
                          <a:ea typeface="Calibri"/>
                          <a:cs typeface="Times New Roman"/>
                        </a:rPr>
                        <a:t>Genotropin, Humatrope, Norditropin </a:t>
                      </a: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1000" dirty="0" smtClean="0">
                          <a:solidFill>
                            <a:srgbClr val="000000"/>
                          </a:solidFill>
                          <a:latin typeface="+mn-lt"/>
                          <a:ea typeface="Calibri"/>
                          <a:cs typeface="Times New Roman"/>
                        </a:rPr>
                        <a:t>**</a:t>
                      </a:r>
                    </a:p>
                    <a:p>
                      <a:pPr marL="0" marR="0" algn="ctr">
                        <a:spcBef>
                          <a:spcPts val="0"/>
                        </a:spcBef>
                        <a:spcAft>
                          <a:spcPts val="0"/>
                        </a:spcAft>
                      </a:pPr>
                      <a:endParaRPr lang="en-US" sz="1000" dirty="0">
                        <a:solidFill>
                          <a:srgbClr val="000000"/>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solidFill>
                            <a:srgbClr val="000000"/>
                          </a:solidFill>
                          <a:latin typeface="Arial"/>
                          <a:ea typeface="Calibri"/>
                          <a:cs typeface="Times New Roman"/>
                        </a:rPr>
                        <a:t>80-90%</a:t>
                      </a: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2626">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000" b="1" dirty="0" smtClean="0">
                          <a:solidFill>
                            <a:srgbClr val="000000"/>
                          </a:solidFill>
                          <a:latin typeface="Arial"/>
                          <a:ea typeface="Calibri"/>
                          <a:cs typeface="Times New Roman"/>
                        </a:rPr>
                        <a:t>Hepatitis C </a:t>
                      </a:r>
                      <a:r>
                        <a:rPr lang="en-US" sz="1000" baseline="30000" dirty="0" smtClean="0">
                          <a:solidFill>
                            <a:srgbClr val="000000"/>
                          </a:solidFill>
                          <a:latin typeface="Arial"/>
                          <a:ea typeface="Calibri"/>
                          <a:cs typeface="Times New Roman"/>
                        </a:rPr>
                        <a:t>1,</a:t>
                      </a:r>
                      <a:endParaRPr lang="en-US" sz="1000" b="1" dirty="0" smtClean="0">
                        <a:solidFill>
                          <a:srgbClr val="000000"/>
                        </a:solidFill>
                        <a:latin typeface="+mn-lt"/>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smtClean="0">
                          <a:solidFill>
                            <a:srgbClr val="000000"/>
                          </a:solidFill>
                          <a:latin typeface="Arial"/>
                          <a:ea typeface="Calibri"/>
                          <a:cs typeface="Times New Roman"/>
                        </a:rPr>
                        <a:t>Victrelis</a:t>
                      </a:r>
                      <a:endParaRPr lang="en-US" sz="1000" dirty="0">
                        <a:solidFill>
                          <a:srgbClr val="000000"/>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smtClean="0">
                          <a:solidFill>
                            <a:srgbClr val="000000"/>
                          </a:solidFill>
                          <a:latin typeface="Arial"/>
                          <a:ea typeface="Calibri"/>
                          <a:cs typeface="Times New Roman"/>
                        </a:rPr>
                        <a:t>Incivek</a:t>
                      </a:r>
                      <a:endParaRPr lang="en-US" sz="1000" dirty="0">
                        <a:solidFill>
                          <a:srgbClr val="000000"/>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smtClean="0">
                          <a:solidFill>
                            <a:srgbClr val="000000"/>
                          </a:solidFill>
                          <a:latin typeface="Arial"/>
                          <a:ea typeface="Calibri"/>
                          <a:cs typeface="Times New Roman"/>
                        </a:rPr>
                        <a:t>**</a:t>
                      </a:r>
                      <a:endParaRPr lang="en-US" sz="1000" dirty="0">
                        <a:solidFill>
                          <a:srgbClr val="000000"/>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smtClean="0">
                          <a:solidFill>
                            <a:srgbClr val="000000"/>
                          </a:solidFill>
                          <a:latin typeface="Arial"/>
                          <a:ea typeface="Calibri"/>
                          <a:cs typeface="Times New Roman"/>
                        </a:rPr>
                        <a:t>70-80%</a:t>
                      </a:r>
                      <a:endParaRPr lang="en-US" sz="1000" dirty="0">
                        <a:solidFill>
                          <a:srgbClr val="000000"/>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2626">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000" b="1" dirty="0" smtClean="0">
                          <a:solidFill>
                            <a:srgbClr val="000000"/>
                          </a:solidFill>
                          <a:latin typeface="Arial"/>
                          <a:ea typeface="Calibri"/>
                          <a:cs typeface="Times New Roman"/>
                        </a:rPr>
                        <a:t>Multiple Sclerosis </a:t>
                      </a:r>
                      <a:r>
                        <a:rPr lang="en-US" sz="1000" baseline="30000" dirty="0" smtClean="0">
                          <a:solidFill>
                            <a:srgbClr val="000000"/>
                          </a:solidFill>
                          <a:latin typeface="Arial"/>
                          <a:ea typeface="Calibri"/>
                          <a:cs typeface="Times New Roman"/>
                        </a:rPr>
                        <a:t>1,</a:t>
                      </a:r>
                      <a:endParaRPr lang="en-US" sz="1000" b="1" dirty="0" smtClean="0">
                        <a:solidFill>
                          <a:srgbClr val="000000"/>
                        </a:solidFill>
                        <a:latin typeface="+mn-lt"/>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smtClean="0">
                          <a:solidFill>
                            <a:srgbClr val="000000"/>
                          </a:solidFill>
                          <a:latin typeface="Arial"/>
                          <a:ea typeface="Calibri"/>
                          <a:cs typeface="Times New Roman"/>
                        </a:rPr>
                        <a:t>Betaseron</a:t>
                      </a:r>
                      <a:endParaRPr lang="en-US" sz="1000" dirty="0">
                        <a:solidFill>
                          <a:srgbClr val="000000"/>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smtClean="0">
                          <a:solidFill>
                            <a:srgbClr val="000000"/>
                          </a:solidFill>
                          <a:latin typeface="Arial"/>
                          <a:ea typeface="Calibri"/>
                          <a:cs typeface="Times New Roman"/>
                        </a:rPr>
                        <a:t>Extavia</a:t>
                      </a:r>
                      <a:endParaRPr lang="en-US" sz="1000" dirty="0">
                        <a:solidFill>
                          <a:srgbClr val="000000"/>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smtClean="0">
                          <a:solidFill>
                            <a:srgbClr val="000000"/>
                          </a:solidFill>
                          <a:latin typeface="Arial"/>
                          <a:ea typeface="Calibri"/>
                          <a:cs typeface="Times New Roman"/>
                        </a:rPr>
                        <a:t>**</a:t>
                      </a:r>
                      <a:endParaRPr lang="en-US" sz="1000" dirty="0">
                        <a:solidFill>
                          <a:srgbClr val="000000"/>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smtClean="0">
                          <a:solidFill>
                            <a:srgbClr val="000000"/>
                          </a:solidFill>
                          <a:latin typeface="Arial"/>
                          <a:ea typeface="Calibri"/>
                          <a:cs typeface="Times New Roman"/>
                        </a:rPr>
                        <a:t>80-90%</a:t>
                      </a:r>
                      <a:endParaRPr lang="en-US" sz="1000" dirty="0">
                        <a:solidFill>
                          <a:srgbClr val="000000"/>
                        </a:solidFill>
                        <a:latin typeface="Arial"/>
                        <a:ea typeface="Calibri"/>
                        <a:cs typeface="Times New Roman"/>
                      </a:endParaRPr>
                    </a:p>
                  </a:txBody>
                  <a:tcPr marL="68473" marR="6847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Title 7"/>
          <p:cNvSpPr>
            <a:spLocks noGrp="1"/>
          </p:cNvSpPr>
          <p:nvPr>
            <p:ph type="title"/>
          </p:nvPr>
        </p:nvSpPr>
        <p:spPr/>
        <p:txBody>
          <a:bodyPr/>
          <a:lstStyle/>
          <a:p>
            <a:r>
              <a:rPr lang="en-US" dirty="0" smtClean="0"/>
              <a:t>Catalyst Rx Formulary Advantage Specialty Categories</a:t>
            </a:r>
            <a:endParaRPr lang="en-US" dirty="0"/>
          </a:p>
        </p:txBody>
      </p:sp>
      <p:sp>
        <p:nvSpPr>
          <p:cNvPr id="6" name="Rectangle 5"/>
          <p:cNvSpPr>
            <a:spLocks noChangeArrowheads="1"/>
          </p:cNvSpPr>
          <p:nvPr/>
        </p:nvSpPr>
        <p:spPr bwMode="auto">
          <a:xfrm>
            <a:off x="381000" y="5791200"/>
            <a:ext cx="8534400" cy="4770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defTabSz="914400" eaLnBrk="0" fontAlgn="base" hangingPunct="0">
              <a:spcBef>
                <a:spcPct val="0"/>
              </a:spcBef>
              <a:spcAft>
                <a:spcPct val="0"/>
              </a:spcAft>
            </a:pPr>
            <a:r>
              <a:rPr kumimoji="0" lang="en-US" sz="1000" b="0" i="0" u="none" strike="noStrike" cap="none" normalizeH="0" baseline="30000" dirty="0" smtClean="0" bmk="">
                <a:ln>
                  <a:noFill/>
                </a:ln>
                <a:effectLst/>
                <a:latin typeface="Arial" pitchFamily="34" charset="0"/>
                <a:ea typeface="Calibri" pitchFamily="34" charset="0"/>
                <a:cs typeface="Arial" pitchFamily="34" charset="0"/>
              </a:rPr>
              <a:t>1 </a:t>
            </a:r>
            <a:r>
              <a:rPr kumimoji="0" lang="en-US" sz="800" b="0" i="1" u="none" strike="noStrike" cap="none" normalizeH="0" baseline="0" dirty="0" smtClean="0" bmk="">
                <a:ln>
                  <a:noFill/>
                </a:ln>
                <a:effectLst/>
                <a:latin typeface="Arial" pitchFamily="34" charset="0"/>
                <a:ea typeface="Calibri" pitchFamily="34" charset="0"/>
                <a:cs typeface="Arial" pitchFamily="34" charset="0"/>
              </a:rPr>
              <a:t>Current utilizers not required to change agents, new utilizers only.</a:t>
            </a:r>
            <a:r>
              <a:rPr lang="en-US" sz="900" dirty="0" smtClean="0" bmk="">
                <a:latin typeface="Arial" pitchFamily="34" charset="0"/>
              </a:rPr>
              <a:t>    </a:t>
            </a:r>
            <a:r>
              <a:rPr lang="en-US" sz="1000" baseline="30000" dirty="0" smtClean="0" bmk="">
                <a:latin typeface="Arial" pitchFamily="34" charset="0"/>
                <a:ea typeface="Calibri" pitchFamily="34" charset="0"/>
                <a:cs typeface="Arial" pitchFamily="34" charset="0"/>
              </a:rPr>
              <a:t>2 </a:t>
            </a:r>
            <a:r>
              <a:rPr lang="en-US" sz="800" i="1" dirty="0" bmk="">
                <a:latin typeface="Arial" pitchFamily="34" charset="0"/>
                <a:ea typeface="Calibri" pitchFamily="34" charset="0"/>
                <a:cs typeface="Arial" pitchFamily="34" charset="0"/>
              </a:rPr>
              <a:t>Unless noted, approval not required for members under age </a:t>
            </a:r>
            <a:r>
              <a:rPr lang="en-US" sz="800" i="1" dirty="0" smtClean="0" bmk="">
                <a:latin typeface="Arial" pitchFamily="34" charset="0"/>
                <a:ea typeface="Calibri" pitchFamily="34" charset="0"/>
                <a:cs typeface="Arial" pitchFamily="34" charset="0"/>
              </a:rPr>
              <a:t>18</a:t>
            </a:r>
            <a:r>
              <a:rPr kumimoji="0" lang="en-US" sz="800" b="0" i="1" u="none" strike="noStrike" cap="none" normalizeH="0" baseline="0" dirty="0" smtClean="0">
                <a:ln>
                  <a:noFill/>
                </a:ln>
                <a:effectLst/>
                <a:latin typeface="Arial" pitchFamily="34" charset="0"/>
                <a:ea typeface="Calibri" pitchFamily="34" charset="0"/>
                <a:cs typeface="Arial" pitchFamily="34" charset="0"/>
              </a:rPr>
              <a:t>.</a:t>
            </a:r>
            <a:r>
              <a:rPr kumimoji="0" lang="en-US" sz="800" b="0" i="1" u="none" strike="noStrike" cap="none" normalizeH="0" dirty="0" smtClean="0">
                <a:ln>
                  <a:noFill/>
                </a:ln>
                <a:effectLst/>
                <a:latin typeface="Arial" pitchFamily="34" charset="0"/>
                <a:ea typeface="Calibri" pitchFamily="34" charset="0"/>
                <a:cs typeface="Arial" pitchFamily="34" charset="0"/>
              </a:rPr>
              <a:t>    </a:t>
            </a:r>
            <a:r>
              <a:rPr kumimoji="0" lang="en-US" sz="800" b="0" i="1" u="none" strike="noStrike" cap="none" normalizeH="0" baseline="30000" dirty="0" smtClean="0">
                <a:ln>
                  <a:noFill/>
                </a:ln>
                <a:effectLst/>
                <a:latin typeface="Arial" pitchFamily="34" charset="0"/>
                <a:ea typeface="Calibri" pitchFamily="34" charset="0"/>
                <a:cs typeface="Arial" pitchFamily="34" charset="0"/>
              </a:rPr>
              <a:t>3</a:t>
            </a:r>
            <a:r>
              <a:rPr kumimoji="0" lang="en-US" sz="800" b="0" i="1" u="none" strike="noStrike" cap="none" normalizeH="0" dirty="0" smtClean="0">
                <a:ln>
                  <a:noFill/>
                </a:ln>
                <a:effectLst/>
                <a:latin typeface="Arial" pitchFamily="34" charset="0"/>
                <a:ea typeface="Calibri" pitchFamily="34" charset="0"/>
                <a:cs typeface="Arial" pitchFamily="34" charset="0"/>
              </a:rPr>
              <a:t>NEW DRUG CLASS EFFECTIVE 4/1/2012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800" b="0" i="1" u="none" strike="noStrike" cap="none" normalizeH="0" baseline="0" dirty="0" smtClean="0">
                <a:ln>
                  <a:noFill/>
                </a:ln>
                <a:effectLst/>
                <a:latin typeface="Arial" pitchFamily="34" charset="0"/>
                <a:ea typeface="Calibri" pitchFamily="34" charset="0"/>
                <a:cs typeface="Arial" pitchFamily="34" charset="0"/>
              </a:rPr>
              <a:t>** </a:t>
            </a:r>
            <a:r>
              <a:rPr kumimoji="0" lang="en-US" sz="800" b="0" i="0" u="none" strike="noStrike" cap="none" normalizeH="0" baseline="0" dirty="0" smtClean="0">
                <a:ln>
                  <a:noFill/>
                </a:ln>
                <a:effectLst/>
                <a:latin typeface="Arial" pitchFamily="34" charset="0"/>
                <a:ea typeface="Calibri" pitchFamily="34" charset="0"/>
                <a:cs typeface="Arial" pitchFamily="34" charset="0"/>
              </a:rPr>
              <a:t>no or limited current generics in the class</a:t>
            </a:r>
            <a:endParaRPr lang="en-US" sz="900" i="1" dirty="0" smtClean="0" bmk="">
              <a:latin typeface="Arial" pitchFamily="34" charset="0"/>
              <a:ea typeface="Calibri" pitchFamily="34" charset="0"/>
              <a:cs typeface="Arial" pitchFamily="34" charset="0"/>
            </a:endParaRPr>
          </a:p>
          <a:p>
            <a:pPr defTabSz="914400" eaLnBrk="0" fontAlgn="base" hangingPunct="0">
              <a:spcBef>
                <a:spcPct val="0"/>
              </a:spcBef>
              <a:spcAft>
                <a:spcPct val="0"/>
              </a:spcAft>
            </a:pPr>
            <a:r>
              <a:rPr lang="en-US" sz="800" i="1" dirty="0" smtClean="0" bmk="">
                <a:latin typeface="Arial" pitchFamily="34" charset="0"/>
                <a:ea typeface="Calibri" pitchFamily="34" charset="0"/>
                <a:cs typeface="Arial" pitchFamily="34" charset="0"/>
              </a:rPr>
              <a:t>Unless noted, approval not required for members under age 18 and other exceptions may apply.</a:t>
            </a:r>
            <a:endParaRPr kumimoji="0" lang="en-US" sz="1600" b="0" i="0" u="none" strike="noStrike" cap="none" normalizeH="0" baseline="0" dirty="0" smtClean="0">
              <a:ln>
                <a:noFill/>
              </a:ln>
              <a:solidFill>
                <a:schemeClr val="tx1"/>
              </a:solidFill>
              <a:effectLst/>
              <a:latin typeface="Arial" pitchFamily="34" charset="0"/>
            </a:endParaRPr>
          </a:p>
        </p:txBody>
      </p:sp>
    </p:spTree>
    <p:extLst>
      <p:ext uri="{BB962C8B-B14F-4D97-AF65-F5344CB8AC3E}">
        <p14:creationId xmlns:p14="http://schemas.microsoft.com/office/powerpoint/2010/main" xmlns="" val="20521860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p:cNvSpPr>
          <p:nvPr>
            <p:ph type="title"/>
          </p:nvPr>
        </p:nvSpPr>
        <p:spPr/>
        <p:txBody>
          <a:bodyPr>
            <a:normAutofit/>
          </a:bodyPr>
          <a:lstStyle/>
          <a:p>
            <a:pPr algn="l" eaLnBrk="1" hangingPunct="1"/>
            <a:r>
              <a:rPr lang="en-US" dirty="0" smtClean="0"/>
              <a:t>Catalyst Rx In the News</a:t>
            </a:r>
          </a:p>
        </p:txBody>
      </p:sp>
      <p:sp>
        <p:nvSpPr>
          <p:cNvPr id="17410" name="Rectangle 3"/>
          <p:cNvSpPr>
            <a:spLocks noGrp="1" noChangeArrowheads="1"/>
          </p:cNvSpPr>
          <p:nvPr>
            <p:ph idx="1"/>
          </p:nvPr>
        </p:nvSpPr>
        <p:spPr>
          <a:xfrm>
            <a:off x="533400" y="1524000"/>
            <a:ext cx="8001000" cy="4525963"/>
          </a:xfrm>
        </p:spPr>
        <p:txBody>
          <a:bodyPr>
            <a:normAutofit fontScale="77500" lnSpcReduction="20000"/>
          </a:bodyPr>
          <a:lstStyle/>
          <a:p>
            <a:pPr>
              <a:lnSpc>
                <a:spcPct val="115000"/>
              </a:lnSpc>
              <a:spcBef>
                <a:spcPct val="50000"/>
              </a:spcBef>
              <a:buNone/>
            </a:pPr>
            <a:r>
              <a:rPr lang="en-US" b="1" dirty="0" smtClean="0"/>
              <a:t>Catalyst Rx Wins URAC’s Top Award</a:t>
            </a:r>
          </a:p>
          <a:p>
            <a:pPr lvl="1">
              <a:lnSpc>
                <a:spcPct val="115000"/>
              </a:lnSpc>
              <a:spcBef>
                <a:spcPct val="50000"/>
              </a:spcBef>
            </a:pPr>
            <a:r>
              <a:rPr lang="en-US" dirty="0" smtClean="0"/>
              <a:t>2011 Platinum Award for Best Practices in Health Care Consumer Empowerment and Protection </a:t>
            </a:r>
          </a:p>
          <a:p>
            <a:pPr lvl="1">
              <a:lnSpc>
                <a:spcPct val="115000"/>
              </a:lnSpc>
              <a:spcBef>
                <a:spcPct val="50000"/>
              </a:spcBef>
            </a:pPr>
            <a:r>
              <a:rPr lang="en-US" dirty="0" smtClean="0"/>
              <a:t>Recognized for its </a:t>
            </a:r>
            <a:r>
              <a:rPr lang="en-US" i="1" dirty="0" smtClean="0"/>
              <a:t>Generic Advantage Plan,</a:t>
            </a:r>
            <a:r>
              <a:rPr lang="en-US" dirty="0" smtClean="0"/>
              <a:t> empowering members with vital information on lower cost drug alternatives</a:t>
            </a:r>
          </a:p>
          <a:p>
            <a:pPr lvl="1">
              <a:lnSpc>
                <a:spcPct val="115000"/>
              </a:lnSpc>
              <a:spcBef>
                <a:spcPct val="50000"/>
              </a:spcBef>
            </a:pPr>
            <a:r>
              <a:rPr lang="en-US" dirty="0" smtClean="0"/>
              <a:t>Program combines the </a:t>
            </a:r>
            <a:r>
              <a:rPr lang="en-US" i="1" dirty="0" smtClean="0"/>
              <a:t>Formulary Advantage </a:t>
            </a:r>
            <a:r>
              <a:rPr lang="en-US" dirty="0" smtClean="0"/>
              <a:t>strategic formulary approach, plan design alignment, multi-faceted (print, face-to-face, online) member and provider communications, customer service team education and promotion of Catalyst Price &amp; Save</a:t>
            </a:r>
            <a:r>
              <a:rPr lang="en-US" sz="1600" baseline="30000" dirty="0" smtClean="0"/>
              <a:t>SM</a:t>
            </a:r>
            <a:r>
              <a:rPr lang="en-US" dirty="0" smtClean="0"/>
              <a:t> drug pricing center, now available via smartphone technology</a:t>
            </a:r>
          </a:p>
          <a:p>
            <a:pPr marL="0" indent="0">
              <a:lnSpc>
                <a:spcPct val="115000"/>
              </a:lnSpc>
              <a:spcBef>
                <a:spcPts val="1800"/>
              </a:spcBef>
              <a:buNone/>
            </a:pPr>
            <a:r>
              <a:rPr lang="en-US" b="1" dirty="0" smtClean="0"/>
              <a:t>Catalyst Rx Achieves TIPPS (</a:t>
            </a:r>
            <a:r>
              <a:rPr lang="en-US" b="1" i="1" dirty="0" smtClean="0"/>
              <a:t>Transparency In Pharmaceutical Purchasing Solutions) </a:t>
            </a:r>
            <a:r>
              <a:rPr lang="en-US" b="1" dirty="0" smtClean="0"/>
              <a:t>Certification</a:t>
            </a:r>
          </a:p>
          <a:p>
            <a:pPr lvl="1">
              <a:lnSpc>
                <a:spcPct val="115000"/>
              </a:lnSpc>
              <a:spcBef>
                <a:spcPct val="50000"/>
              </a:spcBef>
            </a:pPr>
            <a:r>
              <a:rPr lang="en-US" dirty="0" smtClean="0"/>
              <a:t>Catalyst Rx recognized by the HR Policy Association as a transparent PBM</a:t>
            </a:r>
          </a:p>
          <a:p>
            <a:pPr lvl="1">
              <a:lnSpc>
                <a:spcPct val="115000"/>
              </a:lnSpc>
              <a:spcBef>
                <a:spcPct val="50000"/>
              </a:spcBef>
            </a:pPr>
            <a:r>
              <a:rPr lang="en-US" dirty="0" smtClean="0"/>
              <a:t>The TIPPS initiative promotes standards that make it easier for employers, their beneficiaries and dependents to understand the true price of a drug</a:t>
            </a:r>
          </a:p>
          <a:p>
            <a:pPr lvl="1">
              <a:lnSpc>
                <a:spcPct val="115000"/>
              </a:lnSpc>
              <a:spcBef>
                <a:spcPct val="50000"/>
              </a:spcBef>
            </a:pPr>
            <a:r>
              <a:rPr lang="en-US" dirty="0" smtClean="0"/>
              <a:t>TIPPS standards are designed to ensure that pharmacy benefit services are structured to encourage the use of the most clinically appropriate and cost-effective drugs available</a:t>
            </a:r>
          </a:p>
        </p:txBody>
      </p:sp>
      <p:pic>
        <p:nvPicPr>
          <p:cNvPr id="1026" name="Picture 2"/>
          <p:cNvPicPr>
            <a:picLocks noChangeAspect="1" noChangeArrowheads="1"/>
          </p:cNvPicPr>
          <p:nvPr/>
        </p:nvPicPr>
        <p:blipFill>
          <a:blip r:embed="rId3"/>
          <a:srcRect/>
          <a:stretch>
            <a:fillRect/>
          </a:stretch>
        </p:blipFill>
        <p:spPr bwMode="auto">
          <a:xfrm>
            <a:off x="6553200" y="1302385"/>
            <a:ext cx="1390650" cy="60261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New in the Industry?</a:t>
            </a:r>
            <a:endParaRPr lang="en-US" dirty="0"/>
          </a:p>
        </p:txBody>
      </p:sp>
      <p:sp>
        <p:nvSpPr>
          <p:cNvPr id="4" name="Rectangle 3"/>
          <p:cNvSpPr>
            <a:spLocks noGrp="1" noChangeArrowheads="1"/>
          </p:cNvSpPr>
          <p:nvPr>
            <p:ph idx="1"/>
          </p:nvPr>
        </p:nvSpPr>
        <p:spPr>
          <a:xfrm>
            <a:off x="228600" y="1143000"/>
            <a:ext cx="8610600" cy="609600"/>
          </a:xfrm>
        </p:spPr>
        <p:txBody>
          <a:bodyPr>
            <a:noAutofit/>
          </a:bodyPr>
          <a:lstStyle/>
          <a:p>
            <a:pPr marL="0" indent="0">
              <a:spcBef>
                <a:spcPts val="600"/>
              </a:spcBef>
              <a:buNone/>
            </a:pPr>
            <a:r>
              <a:rPr lang="en-US" sz="1800" b="1" dirty="0" smtClean="0"/>
              <a:t>Potential blockbuster class: Oral Anticoagulants</a:t>
            </a:r>
          </a:p>
        </p:txBody>
      </p:sp>
      <p:sp>
        <p:nvSpPr>
          <p:cNvPr id="8" name="Rectangle 7"/>
          <p:cNvSpPr/>
          <p:nvPr/>
        </p:nvSpPr>
        <p:spPr>
          <a:xfrm>
            <a:off x="609600" y="1447800"/>
            <a:ext cx="8229600" cy="1681679"/>
          </a:xfrm>
          <a:prstGeom prst="rect">
            <a:avLst/>
          </a:prstGeom>
        </p:spPr>
        <p:txBody>
          <a:bodyPr wrap="square">
            <a:spAutoFit/>
          </a:bodyPr>
          <a:lstStyle/>
          <a:p>
            <a:pPr marL="285750" indent="-285750">
              <a:lnSpc>
                <a:spcPct val="125000"/>
              </a:lnSpc>
              <a:buFont typeface="Arial" pitchFamily="34" charset="0"/>
              <a:buChar char="•"/>
            </a:pPr>
            <a:r>
              <a:rPr lang="en-US" sz="1400" dirty="0" smtClean="0"/>
              <a:t>New agents for stroke prevention in atrial fibrillation and venous thromboembolism </a:t>
            </a:r>
          </a:p>
          <a:p>
            <a:pPr marL="285750" indent="-285750">
              <a:lnSpc>
                <a:spcPct val="125000"/>
              </a:lnSpc>
              <a:buFont typeface="Arial" pitchFamily="34" charset="0"/>
              <a:buChar char="•"/>
            </a:pPr>
            <a:r>
              <a:rPr lang="en-US" sz="1400" dirty="0" smtClean="0"/>
              <a:t>The current standard of care, Warfarin, will likely be replaced by these agents</a:t>
            </a:r>
          </a:p>
          <a:p>
            <a:pPr marL="285750" indent="-285750">
              <a:lnSpc>
                <a:spcPct val="125000"/>
              </a:lnSpc>
              <a:buFont typeface="Arial" pitchFamily="34" charset="0"/>
              <a:buChar char="•"/>
            </a:pPr>
            <a:r>
              <a:rPr lang="en-US" sz="1400" dirty="0" smtClean="0"/>
              <a:t>There are currently two medications approved and according to trial data</a:t>
            </a:r>
          </a:p>
          <a:p>
            <a:pPr marL="285750" indent="-285750">
              <a:lnSpc>
                <a:spcPct val="125000"/>
              </a:lnSpc>
              <a:buFont typeface="Arial" pitchFamily="34" charset="0"/>
              <a:buChar char="•"/>
            </a:pPr>
            <a:r>
              <a:rPr lang="en-US" sz="1400" dirty="0"/>
              <a:t>A</a:t>
            </a:r>
            <a:r>
              <a:rPr lang="en-US" sz="1400" dirty="0" smtClean="0"/>
              <a:t> third drug, Eliquis, may be slightly clinically superior to the other agents in this class and may eventually be the market leader</a:t>
            </a:r>
          </a:p>
          <a:p>
            <a:pPr marL="285750" indent="-285750">
              <a:lnSpc>
                <a:spcPct val="125000"/>
              </a:lnSpc>
              <a:buFont typeface="Arial" pitchFamily="34" charset="0"/>
              <a:buChar char="•"/>
            </a:pPr>
            <a:r>
              <a:rPr lang="en-US" sz="1400" dirty="0" smtClean="0"/>
              <a:t>Expected to be a $8 billion market by 2016</a:t>
            </a:r>
            <a:endParaRPr lang="en-US" sz="1400" dirty="0"/>
          </a:p>
        </p:txBody>
      </p:sp>
      <p:graphicFrame>
        <p:nvGraphicFramePr>
          <p:cNvPr id="9" name="Table 8"/>
          <p:cNvGraphicFramePr>
            <a:graphicFrameLocks noGrp="1"/>
          </p:cNvGraphicFramePr>
          <p:nvPr>
            <p:extLst>
              <p:ext uri="{D42A27DB-BD31-4B8C-83A1-F6EECF244321}">
                <p14:modId xmlns:p14="http://schemas.microsoft.com/office/powerpoint/2010/main" xmlns="" val="4274310847"/>
              </p:ext>
            </p:extLst>
          </p:nvPr>
        </p:nvGraphicFramePr>
        <p:xfrm>
          <a:off x="609600" y="3189637"/>
          <a:ext cx="8077200" cy="1306163"/>
        </p:xfrm>
        <a:graphic>
          <a:graphicData uri="http://schemas.openxmlformats.org/drawingml/2006/table">
            <a:tbl>
              <a:tblPr/>
              <a:tblGrid>
                <a:gridCol w="1295400"/>
                <a:gridCol w="1371600"/>
                <a:gridCol w="5410200"/>
              </a:tblGrid>
              <a:tr h="571714">
                <a:tc>
                  <a:txBody>
                    <a:bodyPr/>
                    <a:lstStyle/>
                    <a:p>
                      <a:pPr marL="0" marR="0" algn="ctr">
                        <a:lnSpc>
                          <a:spcPct val="115000"/>
                        </a:lnSpc>
                        <a:spcBef>
                          <a:spcPts val="0"/>
                        </a:spcBef>
                        <a:spcAft>
                          <a:spcPts val="1000"/>
                        </a:spcAft>
                      </a:pPr>
                      <a:r>
                        <a:rPr lang="en-US" sz="1200" b="1" dirty="0">
                          <a:solidFill>
                            <a:schemeClr val="bg1"/>
                          </a:solidFill>
                          <a:latin typeface="Arial" pitchFamily="34" charset="0"/>
                          <a:ea typeface="Calibri"/>
                          <a:cs typeface="Arial" pitchFamily="34" charset="0"/>
                        </a:rPr>
                        <a:t>Brand Name</a:t>
                      </a:r>
                    </a:p>
                  </a:txBody>
                  <a:tcPr marL="50380" marR="503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solidFill>
                  </a:tcPr>
                </a:tc>
                <a:tc>
                  <a:txBody>
                    <a:bodyPr/>
                    <a:lstStyle/>
                    <a:p>
                      <a:pPr marL="0" marR="0" algn="ctr">
                        <a:lnSpc>
                          <a:spcPct val="115000"/>
                        </a:lnSpc>
                        <a:spcBef>
                          <a:spcPts val="0"/>
                        </a:spcBef>
                        <a:spcAft>
                          <a:spcPts val="1000"/>
                        </a:spcAft>
                      </a:pPr>
                      <a:r>
                        <a:rPr lang="en-US" sz="1200" b="1" dirty="0">
                          <a:solidFill>
                            <a:schemeClr val="bg1"/>
                          </a:solidFill>
                          <a:latin typeface="Arial" pitchFamily="34" charset="0"/>
                          <a:ea typeface="Calibri"/>
                          <a:cs typeface="Arial" pitchFamily="34" charset="0"/>
                        </a:rPr>
                        <a:t>Generic Name</a:t>
                      </a:r>
                    </a:p>
                  </a:txBody>
                  <a:tcPr marL="50380" marR="503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solidFill>
                  </a:tcPr>
                </a:tc>
                <a:tc>
                  <a:txBody>
                    <a:bodyPr/>
                    <a:lstStyle/>
                    <a:p>
                      <a:pPr marL="0" marR="0" algn="ctr">
                        <a:lnSpc>
                          <a:spcPct val="115000"/>
                        </a:lnSpc>
                        <a:spcBef>
                          <a:spcPts val="0"/>
                        </a:spcBef>
                        <a:spcAft>
                          <a:spcPts val="1000"/>
                        </a:spcAft>
                      </a:pPr>
                      <a:r>
                        <a:rPr lang="en-US" sz="1200" b="1" dirty="0" smtClean="0">
                          <a:solidFill>
                            <a:schemeClr val="bg1"/>
                          </a:solidFill>
                          <a:latin typeface="Arial" pitchFamily="34" charset="0"/>
                          <a:ea typeface="Calibri"/>
                          <a:cs typeface="Arial" pitchFamily="34" charset="0"/>
                        </a:rPr>
                        <a:t>Comments</a:t>
                      </a:r>
                      <a:endParaRPr lang="en-US" sz="1200" b="1" dirty="0">
                        <a:solidFill>
                          <a:schemeClr val="bg1"/>
                        </a:solidFill>
                        <a:latin typeface="Arial" pitchFamily="34" charset="0"/>
                        <a:ea typeface="Calibri"/>
                        <a:cs typeface="Arial" pitchFamily="34" charset="0"/>
                      </a:endParaRPr>
                    </a:p>
                  </a:txBody>
                  <a:tcPr marL="50380" marR="503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solidFill>
                  </a:tcPr>
                </a:tc>
              </a:tr>
              <a:tr h="236310">
                <a:tc>
                  <a:txBody>
                    <a:bodyPr/>
                    <a:lstStyle/>
                    <a:p>
                      <a:pPr marL="0" marR="0" algn="ctr">
                        <a:lnSpc>
                          <a:spcPct val="115000"/>
                        </a:lnSpc>
                        <a:spcBef>
                          <a:spcPts val="0"/>
                        </a:spcBef>
                        <a:spcAft>
                          <a:spcPts val="1000"/>
                        </a:spcAft>
                      </a:pPr>
                      <a:r>
                        <a:rPr lang="en-US" sz="1200" dirty="0" smtClean="0">
                          <a:latin typeface="Arial" pitchFamily="34" charset="0"/>
                          <a:ea typeface="Calibri"/>
                          <a:cs typeface="Arial" pitchFamily="34" charset="0"/>
                        </a:rPr>
                        <a:t>Pradaxa</a:t>
                      </a:r>
                      <a:endParaRPr lang="en-US" sz="1200" dirty="0">
                        <a:latin typeface="Arial" pitchFamily="34" charset="0"/>
                        <a:ea typeface="Calibri"/>
                        <a:cs typeface="Arial" pitchFamily="34" charset="0"/>
                      </a:endParaRPr>
                    </a:p>
                  </a:txBody>
                  <a:tcPr marL="50380" marR="503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200" kern="1200" dirty="0" smtClean="0">
                          <a:solidFill>
                            <a:schemeClr val="tx1"/>
                          </a:solidFill>
                          <a:latin typeface="+mn-lt"/>
                          <a:ea typeface="+mn-ea"/>
                          <a:cs typeface="+mn-cs"/>
                        </a:rPr>
                        <a:t>dabigatran</a:t>
                      </a:r>
                      <a:endParaRPr lang="en-US" sz="1200" dirty="0">
                        <a:latin typeface="Arial" pitchFamily="34" charset="0"/>
                        <a:ea typeface="Calibri"/>
                        <a:cs typeface="Arial" pitchFamily="34" charset="0"/>
                      </a:endParaRPr>
                    </a:p>
                  </a:txBody>
                  <a:tcPr marL="50380" marR="503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200" dirty="0" smtClean="0">
                          <a:latin typeface="Arial" pitchFamily="34" charset="0"/>
                          <a:ea typeface="Calibri"/>
                          <a:cs typeface="Arial" pitchFamily="34" charset="0"/>
                        </a:rPr>
                        <a:t>Current</a:t>
                      </a:r>
                      <a:r>
                        <a:rPr lang="en-US" sz="1200" baseline="0" dirty="0" smtClean="0">
                          <a:latin typeface="Arial" pitchFamily="34" charset="0"/>
                          <a:ea typeface="Calibri"/>
                          <a:cs typeface="Arial" pitchFamily="34" charset="0"/>
                        </a:rPr>
                        <a:t> indication in atrial fibrillation; Studies in progress in other indications</a:t>
                      </a:r>
                      <a:endParaRPr lang="en-US" sz="1200" dirty="0">
                        <a:latin typeface="Arial" pitchFamily="34" charset="0"/>
                        <a:ea typeface="Calibri"/>
                        <a:cs typeface="Arial" pitchFamily="34" charset="0"/>
                      </a:endParaRPr>
                    </a:p>
                  </a:txBody>
                  <a:tcPr marL="50380" marR="503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9539">
                <a:tc>
                  <a:txBody>
                    <a:bodyPr/>
                    <a:lstStyle/>
                    <a:p>
                      <a:pPr marL="0" marR="0" algn="ctr">
                        <a:lnSpc>
                          <a:spcPct val="115000"/>
                        </a:lnSpc>
                        <a:spcBef>
                          <a:spcPts val="0"/>
                        </a:spcBef>
                        <a:spcAft>
                          <a:spcPts val="1000"/>
                        </a:spcAft>
                      </a:pPr>
                      <a:r>
                        <a:rPr lang="en-US" sz="1200" dirty="0" smtClean="0">
                          <a:latin typeface="Arial" pitchFamily="34" charset="0"/>
                          <a:ea typeface="Calibri"/>
                          <a:cs typeface="Arial" pitchFamily="34" charset="0"/>
                        </a:rPr>
                        <a:t>Xarelto</a:t>
                      </a:r>
                      <a:endParaRPr lang="en-US" sz="1200" dirty="0">
                        <a:latin typeface="Arial" pitchFamily="34" charset="0"/>
                        <a:ea typeface="Calibri"/>
                        <a:cs typeface="Arial" pitchFamily="34" charset="0"/>
                      </a:endParaRPr>
                    </a:p>
                  </a:txBody>
                  <a:tcPr marL="50380" marR="503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200" kern="1200" dirty="0" smtClean="0">
                          <a:solidFill>
                            <a:schemeClr val="tx1"/>
                          </a:solidFill>
                          <a:latin typeface="+mn-lt"/>
                          <a:ea typeface="+mn-ea"/>
                          <a:cs typeface="+mn-cs"/>
                        </a:rPr>
                        <a:t>rivaroxaban</a:t>
                      </a:r>
                      <a:endParaRPr lang="en-US" sz="1200" dirty="0">
                        <a:latin typeface="Arial" pitchFamily="34" charset="0"/>
                        <a:ea typeface="Calibri"/>
                        <a:cs typeface="Arial" pitchFamily="34" charset="0"/>
                      </a:endParaRPr>
                    </a:p>
                  </a:txBody>
                  <a:tcPr marL="50380" marR="503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200" dirty="0" smtClean="0">
                          <a:latin typeface="Arial" pitchFamily="34" charset="0"/>
                          <a:ea typeface="Calibri"/>
                          <a:cs typeface="Arial" pitchFamily="34" charset="0"/>
                        </a:rPr>
                        <a:t>Current</a:t>
                      </a:r>
                      <a:r>
                        <a:rPr lang="en-US" sz="1200" baseline="0" dirty="0" smtClean="0">
                          <a:latin typeface="Arial" pitchFamily="34" charset="0"/>
                          <a:ea typeface="Calibri"/>
                          <a:cs typeface="Arial" pitchFamily="34" charset="0"/>
                        </a:rPr>
                        <a:t> indication in post-knee and post-hip surgery; Other indications pending</a:t>
                      </a:r>
                      <a:endParaRPr lang="en-US" sz="1200" dirty="0">
                        <a:latin typeface="Arial" pitchFamily="34" charset="0"/>
                        <a:ea typeface="Calibri"/>
                        <a:cs typeface="Arial" pitchFamily="34" charset="0"/>
                      </a:endParaRPr>
                    </a:p>
                  </a:txBody>
                  <a:tcPr marL="50380" marR="503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8600">
                <a:tc>
                  <a:txBody>
                    <a:bodyPr/>
                    <a:lstStyle/>
                    <a:p>
                      <a:pPr marL="0" marR="0" algn="ctr">
                        <a:lnSpc>
                          <a:spcPct val="115000"/>
                        </a:lnSpc>
                        <a:spcBef>
                          <a:spcPts val="0"/>
                        </a:spcBef>
                        <a:spcAft>
                          <a:spcPts val="1000"/>
                        </a:spcAft>
                      </a:pPr>
                      <a:r>
                        <a:rPr lang="en-US" sz="1200" dirty="0" smtClean="0">
                          <a:latin typeface="Arial" pitchFamily="34" charset="0"/>
                          <a:ea typeface="Calibri"/>
                          <a:cs typeface="Arial" pitchFamily="34" charset="0"/>
                        </a:rPr>
                        <a:t>Eliquis</a:t>
                      </a:r>
                      <a:endParaRPr lang="en-US" sz="1200" dirty="0">
                        <a:latin typeface="Arial" pitchFamily="34" charset="0"/>
                        <a:ea typeface="Calibri"/>
                        <a:cs typeface="Arial" pitchFamily="34" charset="0"/>
                      </a:endParaRPr>
                    </a:p>
                  </a:txBody>
                  <a:tcPr marL="50380" marR="503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200" dirty="0" smtClean="0">
                          <a:latin typeface="+mj-lt"/>
                          <a:ea typeface="Calibri"/>
                          <a:cs typeface="Arial" pitchFamily="34" charset="0"/>
                        </a:rPr>
                        <a:t>apixaban</a:t>
                      </a:r>
                      <a:endParaRPr lang="en-US" sz="1200" dirty="0">
                        <a:latin typeface="+mj-lt"/>
                        <a:ea typeface="Calibri"/>
                        <a:cs typeface="Arial" pitchFamily="34" charset="0"/>
                      </a:endParaRPr>
                    </a:p>
                  </a:txBody>
                  <a:tcPr marL="50380" marR="503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200" dirty="0" smtClean="0">
                          <a:latin typeface="Arial" pitchFamily="34" charset="0"/>
                          <a:ea typeface="Calibri"/>
                          <a:cs typeface="Arial" pitchFamily="34" charset="0"/>
                        </a:rPr>
                        <a:t>Expected</a:t>
                      </a:r>
                      <a:r>
                        <a:rPr lang="en-US" sz="1200" baseline="0" dirty="0" smtClean="0">
                          <a:latin typeface="Arial" pitchFamily="34" charset="0"/>
                          <a:ea typeface="Calibri"/>
                          <a:cs typeface="Arial" pitchFamily="34" charset="0"/>
                        </a:rPr>
                        <a:t> launch 2Q 2012, indicated initially in atrial fibrillation</a:t>
                      </a:r>
                      <a:endParaRPr lang="en-US" sz="1200" dirty="0">
                        <a:latin typeface="Arial" pitchFamily="34" charset="0"/>
                        <a:ea typeface="Calibri"/>
                        <a:cs typeface="Arial" pitchFamily="34" charset="0"/>
                      </a:endParaRPr>
                    </a:p>
                  </a:txBody>
                  <a:tcPr marL="50380" marR="503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Rectangle 2"/>
          <p:cNvSpPr/>
          <p:nvPr/>
        </p:nvSpPr>
        <p:spPr>
          <a:xfrm>
            <a:off x="228600" y="4611231"/>
            <a:ext cx="8458200" cy="2108269"/>
          </a:xfrm>
          <a:prstGeom prst="rect">
            <a:avLst/>
          </a:prstGeom>
        </p:spPr>
        <p:txBody>
          <a:bodyPr wrap="square">
            <a:spAutoFit/>
          </a:bodyPr>
          <a:lstStyle/>
          <a:p>
            <a:pPr indent="-115888"/>
            <a:r>
              <a:rPr lang="en-US" b="1" dirty="0"/>
              <a:t>Catalyst Rx Actions:</a:t>
            </a:r>
          </a:p>
          <a:p>
            <a:pPr marL="800100" lvl="1" indent="-342900">
              <a:spcBef>
                <a:spcPts val="600"/>
              </a:spcBef>
              <a:buFont typeface="+mj-lt"/>
              <a:buAutoNum type="arabicPeriod"/>
            </a:pPr>
            <a:r>
              <a:rPr lang="en-US" sz="1400" dirty="0" smtClean="0"/>
              <a:t>Catalyst </a:t>
            </a:r>
            <a:r>
              <a:rPr lang="en-US" sz="1400" dirty="0"/>
              <a:t>Rx </a:t>
            </a:r>
            <a:r>
              <a:rPr lang="en-US" sz="1400" dirty="0" smtClean="0"/>
              <a:t>has developed a Utilization Management Program to clinically review all new to therapy patients for </a:t>
            </a:r>
            <a:r>
              <a:rPr lang="en-US" sz="1400" dirty="0"/>
              <a:t>clients utilizing the Catalyst Rx National </a:t>
            </a:r>
            <a:r>
              <a:rPr lang="en-US" sz="1400" dirty="0" smtClean="0"/>
              <a:t>Formulary  </a:t>
            </a:r>
            <a:endParaRPr lang="en-US" sz="1400" dirty="0"/>
          </a:p>
          <a:p>
            <a:pPr marL="800100" lvl="1" indent="-342900">
              <a:spcBef>
                <a:spcPts val="600"/>
              </a:spcBef>
              <a:buFont typeface="+mj-lt"/>
              <a:buAutoNum type="arabicPeriod"/>
            </a:pPr>
            <a:r>
              <a:rPr lang="en-US" sz="1400" dirty="0" smtClean="0"/>
              <a:t>Both Pradaxa and Xarelto have programs that developed to manage to their respective indications and mitigate off-label utilization</a:t>
            </a:r>
          </a:p>
          <a:p>
            <a:pPr marL="800100" lvl="1" indent="-342900">
              <a:spcBef>
                <a:spcPts val="600"/>
              </a:spcBef>
              <a:buFont typeface="+mj-lt"/>
              <a:buAutoNum type="arabicPeriod"/>
            </a:pPr>
            <a:r>
              <a:rPr lang="en-US" sz="1400" dirty="0" smtClean="0"/>
              <a:t>Eliquis will have a Utilization Management Program designed to promote appropriate utilization, once approved and accepted to Catalyst Rx’s National Formulary</a:t>
            </a:r>
            <a:endParaRPr lang="en-US" sz="1400" dirty="0"/>
          </a:p>
          <a:p>
            <a:pPr lvl="2">
              <a:spcBef>
                <a:spcPts val="0"/>
              </a:spcBef>
            </a:pPr>
            <a:r>
              <a:rPr lang="en-US" sz="1400" dirty="0" smtClean="0"/>
              <a:t>.</a:t>
            </a:r>
            <a:endParaRPr lang="en-US" sz="1400" dirty="0"/>
          </a:p>
        </p:txBody>
      </p:sp>
    </p:spTree>
    <p:extLst>
      <p:ext uri="{BB962C8B-B14F-4D97-AF65-F5344CB8AC3E}">
        <p14:creationId xmlns:p14="http://schemas.microsoft.com/office/powerpoint/2010/main" xmlns="" val="303189514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What’s New in the Industry</a:t>
            </a:r>
            <a:r>
              <a:rPr lang="en-US" dirty="0" smtClean="0"/>
              <a:t>?</a:t>
            </a:r>
            <a:endParaRPr lang="en-US" dirty="0"/>
          </a:p>
        </p:txBody>
      </p:sp>
      <p:sp>
        <p:nvSpPr>
          <p:cNvPr id="4" name="Content Placeholder 2"/>
          <p:cNvSpPr>
            <a:spLocks noGrp="1"/>
          </p:cNvSpPr>
          <p:nvPr>
            <p:ph idx="1"/>
          </p:nvPr>
        </p:nvSpPr>
        <p:spPr>
          <a:xfrm>
            <a:off x="457200" y="1295400"/>
            <a:ext cx="8229600" cy="5105400"/>
          </a:xfrm>
        </p:spPr>
        <p:txBody>
          <a:bodyPr>
            <a:normAutofit/>
          </a:bodyPr>
          <a:lstStyle/>
          <a:p>
            <a:pPr marL="228600" lvl="1" indent="-228600">
              <a:spcBef>
                <a:spcPts val="0"/>
              </a:spcBef>
              <a:buNone/>
            </a:pPr>
            <a:r>
              <a:rPr lang="en-US" sz="2000" b="1" dirty="0" smtClean="0"/>
              <a:t>FDA Guidance on Biosimilars:</a:t>
            </a:r>
          </a:p>
          <a:p>
            <a:pPr marL="400050" lvl="2" indent="0">
              <a:spcBef>
                <a:spcPts val="0"/>
              </a:spcBef>
              <a:buNone/>
            </a:pPr>
            <a:endParaRPr lang="en-US" sz="1200" b="1" dirty="0" smtClean="0"/>
          </a:p>
          <a:p>
            <a:pPr marL="628650" lvl="2">
              <a:spcBef>
                <a:spcPts val="0"/>
              </a:spcBef>
              <a:buFont typeface="Wingdings" pitchFamily="2" charset="2"/>
              <a:buChar char="§"/>
            </a:pPr>
            <a:r>
              <a:rPr lang="en-US" sz="1300" dirty="0" smtClean="0"/>
              <a:t>“</a:t>
            </a:r>
            <a:r>
              <a:rPr lang="en-US" dirty="0" smtClean="0"/>
              <a:t>Biosimilars,” or follow-on biologics, are officially approved subsequent versions of biopharmaceutical products, made by a different manufacturer after a patent has expired for biotech drug (often labeled a specialty medication)</a:t>
            </a:r>
            <a:endParaRPr lang="en-US" dirty="0" smtClean="0">
              <a:solidFill>
                <a:srgbClr val="FF0000"/>
              </a:solidFill>
            </a:endParaRPr>
          </a:p>
          <a:p>
            <a:pPr marL="628650" lvl="2">
              <a:spcBef>
                <a:spcPts val="0"/>
              </a:spcBef>
              <a:buFont typeface="Wingdings" pitchFamily="2" charset="2"/>
              <a:buChar char="§"/>
            </a:pPr>
            <a:endParaRPr lang="en-US" dirty="0" smtClean="0"/>
          </a:p>
          <a:p>
            <a:pPr marL="628650" lvl="2">
              <a:spcBef>
                <a:spcPts val="0"/>
              </a:spcBef>
              <a:buFont typeface="Wingdings" pitchFamily="2" charset="2"/>
              <a:buChar char="§"/>
            </a:pPr>
            <a:r>
              <a:rPr lang="en-US" dirty="0" smtClean="0"/>
              <a:t>To improve access, Congress passed the Biologics Price Competition and Innovations (BPCI) Act of 2009, which gave the FDA authorization to oversee an abbreviated pathway for approval of biologics</a:t>
            </a:r>
          </a:p>
          <a:p>
            <a:pPr marL="400050" lvl="2" indent="0">
              <a:spcBef>
                <a:spcPts val="0"/>
              </a:spcBef>
              <a:buNone/>
            </a:pPr>
            <a:endParaRPr lang="en-US" dirty="0" smtClean="0"/>
          </a:p>
          <a:p>
            <a:pPr marL="628650" lvl="2">
              <a:spcBef>
                <a:spcPts val="0"/>
              </a:spcBef>
              <a:buFont typeface="Wingdings" pitchFamily="2" charset="2"/>
              <a:buChar char="§"/>
            </a:pPr>
            <a:r>
              <a:rPr lang="en-US" dirty="0" smtClean="0"/>
              <a:t>The FDA has completed its work on the guidance for approval of biosimilars and plans to release the guidelines by the </a:t>
            </a:r>
            <a:r>
              <a:rPr lang="en-US" u="sng" dirty="0" smtClean="0"/>
              <a:t>end of 2011</a:t>
            </a:r>
          </a:p>
          <a:p>
            <a:pPr marL="400050" lvl="2" indent="0">
              <a:spcBef>
                <a:spcPts val="0"/>
              </a:spcBef>
              <a:buNone/>
            </a:pPr>
            <a:endParaRPr lang="en-US" dirty="0" smtClean="0"/>
          </a:p>
          <a:p>
            <a:pPr marL="628650" lvl="2">
              <a:spcBef>
                <a:spcPts val="0"/>
              </a:spcBef>
              <a:buFont typeface="Wingdings" pitchFamily="2" charset="2"/>
              <a:buChar char="§"/>
            </a:pPr>
            <a:r>
              <a:rPr lang="en-US" dirty="0" smtClean="0"/>
              <a:t>Pathway for approval is likely to include:</a:t>
            </a:r>
          </a:p>
          <a:p>
            <a:pPr marL="1200150" lvl="3" indent="-342900">
              <a:spcBef>
                <a:spcPts val="800"/>
              </a:spcBef>
              <a:buFont typeface="+mj-lt"/>
              <a:buAutoNum type="arabicPeriod"/>
            </a:pPr>
            <a:r>
              <a:rPr lang="en-US" dirty="0" smtClean="0"/>
              <a:t>A more extensive product review,</a:t>
            </a:r>
          </a:p>
          <a:p>
            <a:pPr marL="1200150" lvl="3" indent="-342900">
              <a:spcBef>
                <a:spcPts val="800"/>
              </a:spcBef>
              <a:buFont typeface="+mj-lt"/>
              <a:buAutoNum type="arabicPeriod"/>
            </a:pPr>
            <a:r>
              <a:rPr lang="en-US" dirty="0" smtClean="0"/>
              <a:t>Standards for consideration </a:t>
            </a:r>
          </a:p>
          <a:p>
            <a:pPr marL="1200150" lvl="3" indent="-342900">
              <a:spcBef>
                <a:spcPts val="800"/>
              </a:spcBef>
              <a:buFont typeface="+mj-lt"/>
              <a:buAutoNum type="arabicPeriod"/>
            </a:pPr>
            <a:r>
              <a:rPr lang="en-US" dirty="0" smtClean="0"/>
              <a:t>Stricter oversight of manufacturing processes</a:t>
            </a:r>
            <a:endParaRPr lang="en-US" dirty="0"/>
          </a:p>
          <a:p>
            <a:pPr marL="1200150" lvl="3" indent="-342900">
              <a:spcBef>
                <a:spcPts val="800"/>
              </a:spcBef>
              <a:buFont typeface="+mj-lt"/>
              <a:buAutoNum type="arabicPeriod"/>
            </a:pPr>
            <a:r>
              <a:rPr lang="en-US" dirty="0" smtClean="0"/>
              <a:t>Product-specific post-approval safety monitoring</a:t>
            </a:r>
          </a:p>
        </p:txBody>
      </p:sp>
    </p:spTree>
    <p:extLst>
      <p:ext uri="{BB962C8B-B14F-4D97-AF65-F5344CB8AC3E}">
        <p14:creationId xmlns:p14="http://schemas.microsoft.com/office/powerpoint/2010/main" xmlns="" val="325540936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New in the Industry?</a:t>
            </a:r>
            <a:endParaRPr lang="en-US" dirty="0"/>
          </a:p>
        </p:txBody>
      </p:sp>
      <p:sp>
        <p:nvSpPr>
          <p:cNvPr id="5" name="Content Placeholder 2"/>
          <p:cNvSpPr>
            <a:spLocks noGrp="1"/>
          </p:cNvSpPr>
          <p:nvPr>
            <p:ph idx="1"/>
          </p:nvPr>
        </p:nvSpPr>
        <p:spPr>
          <a:xfrm>
            <a:off x="495300" y="1198181"/>
            <a:ext cx="8229600" cy="859219"/>
          </a:xfrm>
        </p:spPr>
        <p:txBody>
          <a:bodyPr/>
          <a:lstStyle/>
          <a:p>
            <a:pPr marL="395288" lvl="2" indent="4763">
              <a:spcBef>
                <a:spcPts val="0"/>
              </a:spcBef>
              <a:buNone/>
            </a:pPr>
            <a:r>
              <a:rPr lang="en-US" dirty="0" smtClean="0"/>
              <a:t>According to IMS data Americans spent $307 billion on prescription drugs in 2010. Out of the top fifteen drugs that we spend the most on, 5 are scheduled to go generic by September 2012. </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xmlns="" val="3702282353"/>
              </p:ext>
            </p:extLst>
          </p:nvPr>
        </p:nvGraphicFramePr>
        <p:xfrm>
          <a:off x="228600" y="2057400"/>
          <a:ext cx="8610600" cy="2615241"/>
        </p:xfrm>
        <a:graphic>
          <a:graphicData uri="http://schemas.openxmlformats.org/drawingml/2006/table">
            <a:tbl>
              <a:tblPr/>
              <a:tblGrid>
                <a:gridCol w="1722120"/>
                <a:gridCol w="1722120"/>
                <a:gridCol w="1722120"/>
                <a:gridCol w="1722120"/>
                <a:gridCol w="1722120"/>
              </a:tblGrid>
              <a:tr h="604354">
                <a:tc>
                  <a:txBody>
                    <a:bodyPr/>
                    <a:lstStyle/>
                    <a:p>
                      <a:pPr marL="0" marR="0" algn="ctr" defTabSz="457200" rtl="0" eaLnBrk="1" latinLnBrk="0" hangingPunct="1">
                        <a:lnSpc>
                          <a:spcPct val="100000"/>
                        </a:lnSpc>
                        <a:spcBef>
                          <a:spcPts val="0"/>
                        </a:spcBef>
                        <a:spcAft>
                          <a:spcPts val="0"/>
                        </a:spcAft>
                      </a:pPr>
                      <a:r>
                        <a:rPr lang="en-US" sz="1050" b="1" kern="1200" dirty="0">
                          <a:solidFill>
                            <a:schemeClr val="bg1"/>
                          </a:solidFill>
                          <a:latin typeface="Arial" pitchFamily="34" charset="0"/>
                          <a:ea typeface="Calibri"/>
                          <a:cs typeface="Arial" pitchFamily="34" charset="0"/>
                        </a:rPr>
                        <a:t>Brand Name</a:t>
                      </a:r>
                    </a:p>
                  </a:txBody>
                  <a:tcPr marL="50380" marR="503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solidFill>
                  </a:tcPr>
                </a:tc>
                <a:tc>
                  <a:txBody>
                    <a:bodyPr/>
                    <a:lstStyle/>
                    <a:p>
                      <a:pPr marL="0" marR="0" algn="ctr" defTabSz="457200" rtl="0" eaLnBrk="1" latinLnBrk="0" hangingPunct="1">
                        <a:lnSpc>
                          <a:spcPct val="100000"/>
                        </a:lnSpc>
                        <a:spcBef>
                          <a:spcPts val="0"/>
                        </a:spcBef>
                        <a:spcAft>
                          <a:spcPts val="0"/>
                        </a:spcAft>
                      </a:pPr>
                      <a:r>
                        <a:rPr lang="en-US" sz="1050" b="1" kern="1200" dirty="0">
                          <a:solidFill>
                            <a:schemeClr val="bg1"/>
                          </a:solidFill>
                          <a:latin typeface="Arial" pitchFamily="34" charset="0"/>
                          <a:ea typeface="Calibri"/>
                          <a:cs typeface="Arial" pitchFamily="34" charset="0"/>
                        </a:rPr>
                        <a:t>Generic Name</a:t>
                      </a:r>
                    </a:p>
                  </a:txBody>
                  <a:tcPr marL="50380" marR="503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solidFill>
                  </a:tcPr>
                </a:tc>
                <a:tc>
                  <a:txBody>
                    <a:bodyPr/>
                    <a:lstStyle/>
                    <a:p>
                      <a:pPr marL="0" marR="0" algn="ctr" defTabSz="457200" rtl="0" eaLnBrk="1" latinLnBrk="0" hangingPunct="1">
                        <a:lnSpc>
                          <a:spcPct val="100000"/>
                        </a:lnSpc>
                        <a:spcBef>
                          <a:spcPts val="0"/>
                        </a:spcBef>
                        <a:spcAft>
                          <a:spcPts val="0"/>
                        </a:spcAft>
                      </a:pPr>
                      <a:r>
                        <a:rPr lang="en-US" sz="1050" b="1" kern="1200" dirty="0">
                          <a:solidFill>
                            <a:schemeClr val="bg1"/>
                          </a:solidFill>
                          <a:latin typeface="Arial" pitchFamily="34" charset="0"/>
                          <a:ea typeface="Calibri"/>
                          <a:cs typeface="Arial" pitchFamily="34" charset="0"/>
                        </a:rPr>
                        <a:t>Therapeutic Use</a:t>
                      </a:r>
                    </a:p>
                  </a:txBody>
                  <a:tcPr marL="50380" marR="503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solidFill>
                  </a:tcPr>
                </a:tc>
                <a:tc>
                  <a:txBody>
                    <a:bodyPr/>
                    <a:lstStyle/>
                    <a:p>
                      <a:pPr marL="0" marR="0" algn="ctr" defTabSz="457200" rtl="0" eaLnBrk="1" latinLnBrk="0" hangingPunct="1">
                        <a:lnSpc>
                          <a:spcPct val="100000"/>
                        </a:lnSpc>
                        <a:spcBef>
                          <a:spcPts val="0"/>
                        </a:spcBef>
                        <a:spcAft>
                          <a:spcPts val="0"/>
                        </a:spcAft>
                      </a:pPr>
                      <a:r>
                        <a:rPr lang="en-US" sz="1050" b="1" kern="1200" dirty="0">
                          <a:solidFill>
                            <a:schemeClr val="bg1"/>
                          </a:solidFill>
                          <a:latin typeface="Arial" pitchFamily="34" charset="0"/>
                          <a:ea typeface="Calibri"/>
                          <a:cs typeface="Arial" pitchFamily="34" charset="0"/>
                        </a:rPr>
                        <a:t>Anticipated Patent </a:t>
                      </a:r>
                      <a:r>
                        <a:rPr lang="en-US" sz="1050" b="1" kern="1200" dirty="0" smtClean="0">
                          <a:solidFill>
                            <a:schemeClr val="bg1"/>
                          </a:solidFill>
                          <a:latin typeface="Arial" pitchFamily="34" charset="0"/>
                          <a:ea typeface="Calibri"/>
                          <a:cs typeface="Arial" pitchFamily="34" charset="0"/>
                        </a:rPr>
                        <a:t>Expiration*</a:t>
                      </a:r>
                      <a:endParaRPr lang="en-US" sz="1050" b="1" kern="1200" dirty="0">
                        <a:solidFill>
                          <a:schemeClr val="bg1"/>
                        </a:solidFill>
                        <a:latin typeface="Arial" pitchFamily="34" charset="0"/>
                        <a:ea typeface="Calibri"/>
                        <a:cs typeface="Arial" pitchFamily="34" charset="0"/>
                      </a:endParaRPr>
                    </a:p>
                  </a:txBody>
                  <a:tcPr marL="50380" marR="503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solidFill>
                  </a:tcPr>
                </a:tc>
                <a:tc>
                  <a:txBody>
                    <a:bodyPr/>
                    <a:lstStyle/>
                    <a:p>
                      <a:pPr marL="0" marR="0" algn="ctr" defTabSz="457200" rtl="0" eaLnBrk="1" latinLnBrk="0" hangingPunct="1">
                        <a:lnSpc>
                          <a:spcPct val="100000"/>
                        </a:lnSpc>
                        <a:spcBef>
                          <a:spcPts val="0"/>
                        </a:spcBef>
                        <a:spcAft>
                          <a:spcPts val="0"/>
                        </a:spcAft>
                      </a:pPr>
                      <a:r>
                        <a:rPr lang="en-US" sz="1050" b="1" kern="1200" dirty="0" smtClean="0">
                          <a:solidFill>
                            <a:schemeClr val="bg1"/>
                          </a:solidFill>
                          <a:latin typeface="Arial" pitchFamily="34" charset="0"/>
                          <a:ea typeface="Calibri"/>
                          <a:cs typeface="Arial" pitchFamily="34" charset="0"/>
                        </a:rPr>
                        <a:t>% Spend of Top 15 Brands - Catalyst Rx Book of Business </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solidFill>
                  </a:tcPr>
                </a:tc>
              </a:tr>
              <a:tr h="273466">
                <a:tc>
                  <a:txBody>
                    <a:bodyPr/>
                    <a:lstStyle/>
                    <a:p>
                      <a:pPr marL="0" marR="0" algn="ctr">
                        <a:lnSpc>
                          <a:spcPct val="115000"/>
                        </a:lnSpc>
                        <a:spcBef>
                          <a:spcPts val="0"/>
                        </a:spcBef>
                        <a:spcAft>
                          <a:spcPts val="1000"/>
                        </a:spcAft>
                      </a:pPr>
                      <a:r>
                        <a:rPr lang="en-US" sz="1100" dirty="0" smtClean="0">
                          <a:latin typeface="+mn-lt"/>
                          <a:ea typeface="Calibri"/>
                          <a:cs typeface="Arial" pitchFamily="34" charset="0"/>
                        </a:rPr>
                        <a:t>Lexapro</a:t>
                      </a:r>
                      <a:r>
                        <a:rPr lang="en-US" sz="1100" baseline="30000" dirty="0" smtClean="0">
                          <a:latin typeface="+mn-lt"/>
                          <a:ea typeface="Calibri"/>
                          <a:cs typeface="Arial" pitchFamily="34" charset="0"/>
                        </a:rPr>
                        <a:t>1</a:t>
                      </a:r>
                      <a:endParaRPr lang="en-US" sz="1100" baseline="30000" dirty="0">
                        <a:latin typeface="+mn-lt"/>
                        <a:ea typeface="Calibri"/>
                        <a:cs typeface="Arial" pitchFamily="34" charset="0"/>
                      </a:endParaRPr>
                    </a:p>
                  </a:txBody>
                  <a:tcPr marL="50380" marR="503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100" dirty="0" smtClean="0">
                          <a:latin typeface="+mn-lt"/>
                          <a:ea typeface="Calibri"/>
                          <a:cs typeface="Arial" pitchFamily="34" charset="0"/>
                        </a:rPr>
                        <a:t>Escitalopram</a:t>
                      </a:r>
                      <a:endParaRPr lang="en-US" sz="1100" dirty="0">
                        <a:latin typeface="+mn-lt"/>
                        <a:ea typeface="Calibri"/>
                        <a:cs typeface="Arial" pitchFamily="34" charset="0"/>
                      </a:endParaRPr>
                    </a:p>
                  </a:txBody>
                  <a:tcPr marL="50380" marR="503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100" dirty="0" smtClean="0">
                          <a:latin typeface="+mn-lt"/>
                          <a:ea typeface="Calibri"/>
                          <a:cs typeface="Arial" pitchFamily="34" charset="0"/>
                        </a:rPr>
                        <a:t>Antidepressant</a:t>
                      </a:r>
                      <a:endParaRPr lang="en-US" sz="1100" dirty="0">
                        <a:latin typeface="+mn-lt"/>
                        <a:ea typeface="Calibri"/>
                        <a:cs typeface="Arial" pitchFamily="34" charset="0"/>
                      </a:endParaRPr>
                    </a:p>
                  </a:txBody>
                  <a:tcPr marL="50380" marR="503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100" dirty="0" smtClean="0">
                          <a:latin typeface="+mn-lt"/>
                          <a:ea typeface="Calibri"/>
                          <a:cs typeface="Arial" pitchFamily="34" charset="0"/>
                        </a:rPr>
                        <a:t>March 2012</a:t>
                      </a:r>
                      <a:endParaRPr lang="en-US" sz="1100" dirty="0">
                        <a:latin typeface="+mn-lt"/>
                        <a:ea typeface="Calibri"/>
                        <a:cs typeface="Arial" pitchFamily="34" charset="0"/>
                      </a:endParaRPr>
                    </a:p>
                  </a:txBody>
                  <a:tcPr marL="50380" marR="503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100" dirty="0" smtClean="0">
                          <a:latin typeface="+mn-lt"/>
                          <a:ea typeface="Calibri"/>
                          <a:cs typeface="Arial" pitchFamily="34" charset="0"/>
                        </a:rPr>
                        <a:t>4.98%</a:t>
                      </a:r>
                      <a:endParaRPr lang="en-US" sz="1100" dirty="0">
                        <a:latin typeface="+mn-lt"/>
                        <a:ea typeface="Calibri"/>
                        <a:cs typeface="Arial"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3466">
                <a:tc>
                  <a:txBody>
                    <a:bodyPr/>
                    <a:lstStyle/>
                    <a:p>
                      <a:pPr marL="0" marR="0" algn="ctr">
                        <a:lnSpc>
                          <a:spcPct val="115000"/>
                        </a:lnSpc>
                        <a:spcBef>
                          <a:spcPts val="0"/>
                        </a:spcBef>
                        <a:spcAft>
                          <a:spcPts val="1000"/>
                        </a:spcAft>
                      </a:pPr>
                      <a:r>
                        <a:rPr lang="en-US" sz="1100" dirty="0" smtClean="0">
                          <a:latin typeface="+mn-lt"/>
                          <a:ea typeface="Calibri"/>
                          <a:cs typeface="Arial" pitchFamily="34" charset="0"/>
                        </a:rPr>
                        <a:t>Seroquel</a:t>
                      </a:r>
                      <a:r>
                        <a:rPr lang="en-US" sz="1100" baseline="30000" dirty="0" smtClean="0">
                          <a:latin typeface="+mn-lt"/>
                          <a:ea typeface="Calibri"/>
                          <a:cs typeface="Arial" pitchFamily="34" charset="0"/>
                        </a:rPr>
                        <a:t>1</a:t>
                      </a:r>
                      <a:endParaRPr lang="en-US" sz="1100" baseline="30000" dirty="0">
                        <a:latin typeface="+mn-lt"/>
                        <a:ea typeface="Calibri"/>
                        <a:cs typeface="Arial" pitchFamily="34" charset="0"/>
                      </a:endParaRPr>
                    </a:p>
                  </a:txBody>
                  <a:tcPr marL="50380" marR="503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100" kern="1200" dirty="0" smtClean="0">
                          <a:solidFill>
                            <a:schemeClr val="tx1"/>
                          </a:solidFill>
                          <a:latin typeface="+mn-lt"/>
                          <a:ea typeface="+mn-ea"/>
                          <a:cs typeface="+mn-cs"/>
                        </a:rPr>
                        <a:t>Quetiapine</a:t>
                      </a:r>
                      <a:endParaRPr lang="en-US" sz="1100" dirty="0">
                        <a:latin typeface="+mn-lt"/>
                        <a:ea typeface="Calibri"/>
                        <a:cs typeface="Arial" pitchFamily="34" charset="0"/>
                      </a:endParaRPr>
                    </a:p>
                  </a:txBody>
                  <a:tcPr marL="50380" marR="503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100" dirty="0" smtClean="0">
                          <a:latin typeface="+mn-lt"/>
                          <a:ea typeface="Calibri"/>
                          <a:cs typeface="Arial" pitchFamily="34" charset="0"/>
                        </a:rPr>
                        <a:t>Antipsychotic</a:t>
                      </a:r>
                      <a:endParaRPr lang="en-US" sz="1100" dirty="0">
                        <a:latin typeface="+mn-lt"/>
                        <a:ea typeface="Calibri"/>
                        <a:cs typeface="Arial" pitchFamily="34" charset="0"/>
                      </a:endParaRPr>
                    </a:p>
                  </a:txBody>
                  <a:tcPr marL="50380" marR="503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100" dirty="0" smtClean="0">
                          <a:latin typeface="+mn-lt"/>
                          <a:ea typeface="Calibri"/>
                          <a:cs typeface="Arial" pitchFamily="34" charset="0"/>
                        </a:rPr>
                        <a:t>March 2012</a:t>
                      </a:r>
                      <a:endParaRPr lang="en-US" sz="1100" dirty="0">
                        <a:latin typeface="+mn-lt"/>
                        <a:ea typeface="Calibri"/>
                        <a:cs typeface="Arial" pitchFamily="34" charset="0"/>
                      </a:endParaRPr>
                    </a:p>
                  </a:txBody>
                  <a:tcPr marL="50380" marR="503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100" dirty="0" smtClean="0">
                          <a:latin typeface="+mn-lt"/>
                          <a:ea typeface="Calibri"/>
                          <a:cs typeface="Arial" pitchFamily="34" charset="0"/>
                        </a:rPr>
                        <a:t>4.37%</a:t>
                      </a:r>
                      <a:endParaRPr lang="en-US" sz="1100" dirty="0">
                        <a:latin typeface="+mn-lt"/>
                        <a:ea typeface="Calibri"/>
                        <a:cs typeface="Arial"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3466">
                <a:tc>
                  <a:txBody>
                    <a:bodyPr/>
                    <a:lstStyle/>
                    <a:p>
                      <a:pPr marL="0" marR="0" algn="ctr">
                        <a:lnSpc>
                          <a:spcPct val="115000"/>
                        </a:lnSpc>
                        <a:spcBef>
                          <a:spcPts val="0"/>
                        </a:spcBef>
                        <a:spcAft>
                          <a:spcPts val="1000"/>
                        </a:spcAft>
                      </a:pPr>
                      <a:r>
                        <a:rPr lang="en-US" sz="1100" dirty="0" smtClean="0">
                          <a:latin typeface="+mn-lt"/>
                          <a:ea typeface="Calibri"/>
                          <a:cs typeface="Arial" pitchFamily="34" charset="0"/>
                        </a:rPr>
                        <a:t>Plavix</a:t>
                      </a:r>
                      <a:endParaRPr lang="en-US" sz="1100" dirty="0">
                        <a:latin typeface="+mn-lt"/>
                        <a:ea typeface="Calibri"/>
                        <a:cs typeface="Arial" pitchFamily="34" charset="0"/>
                      </a:endParaRPr>
                    </a:p>
                  </a:txBody>
                  <a:tcPr marL="50380" marR="503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100" kern="1200" dirty="0" smtClean="0">
                          <a:solidFill>
                            <a:schemeClr val="tx1"/>
                          </a:solidFill>
                          <a:latin typeface="+mn-lt"/>
                          <a:ea typeface="+mn-ea"/>
                          <a:cs typeface="+mn-cs"/>
                        </a:rPr>
                        <a:t>Clopidogrel</a:t>
                      </a:r>
                      <a:endParaRPr lang="en-US" sz="1100" dirty="0">
                        <a:latin typeface="+mn-lt"/>
                        <a:ea typeface="Calibri"/>
                        <a:cs typeface="Arial" pitchFamily="34" charset="0"/>
                      </a:endParaRPr>
                    </a:p>
                  </a:txBody>
                  <a:tcPr marL="50380" marR="503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100" dirty="0" smtClean="0">
                          <a:latin typeface="+mn-lt"/>
                          <a:ea typeface="Calibri"/>
                          <a:cs typeface="Arial" pitchFamily="34" charset="0"/>
                        </a:rPr>
                        <a:t>Blood thinner</a:t>
                      </a:r>
                      <a:endParaRPr lang="en-US" sz="1100" dirty="0">
                        <a:latin typeface="+mn-lt"/>
                        <a:ea typeface="Calibri"/>
                        <a:cs typeface="Arial" pitchFamily="34" charset="0"/>
                      </a:endParaRPr>
                    </a:p>
                  </a:txBody>
                  <a:tcPr marL="50380" marR="503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100" dirty="0" smtClean="0">
                          <a:latin typeface="+mn-lt"/>
                          <a:ea typeface="Calibri"/>
                          <a:cs typeface="Arial" pitchFamily="34" charset="0"/>
                        </a:rPr>
                        <a:t>May 2012</a:t>
                      </a:r>
                      <a:endParaRPr lang="en-US" sz="1100" dirty="0">
                        <a:latin typeface="+mn-lt"/>
                        <a:ea typeface="Calibri"/>
                        <a:cs typeface="Arial" pitchFamily="34" charset="0"/>
                      </a:endParaRPr>
                    </a:p>
                  </a:txBody>
                  <a:tcPr marL="50380" marR="503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100" dirty="0" smtClean="0">
                          <a:latin typeface="+mn-lt"/>
                          <a:ea typeface="Calibri"/>
                          <a:cs typeface="Arial" pitchFamily="34" charset="0"/>
                        </a:rPr>
                        <a:t>11.79%</a:t>
                      </a:r>
                      <a:endParaRPr lang="en-US" sz="1100" dirty="0">
                        <a:latin typeface="+mn-lt"/>
                        <a:ea typeface="Calibri"/>
                        <a:cs typeface="Arial"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1246">
                <a:tc>
                  <a:txBody>
                    <a:bodyPr/>
                    <a:lstStyle/>
                    <a:p>
                      <a:pPr marL="0" marR="0" algn="ctr">
                        <a:lnSpc>
                          <a:spcPct val="115000"/>
                        </a:lnSpc>
                        <a:spcBef>
                          <a:spcPts val="0"/>
                        </a:spcBef>
                        <a:spcAft>
                          <a:spcPts val="1000"/>
                        </a:spcAft>
                      </a:pPr>
                      <a:r>
                        <a:rPr lang="en-US" sz="1100" dirty="0" smtClean="0">
                          <a:latin typeface="+mn-lt"/>
                          <a:ea typeface="Calibri"/>
                          <a:cs typeface="Arial" pitchFamily="34" charset="0"/>
                        </a:rPr>
                        <a:t>Singulair</a:t>
                      </a:r>
                      <a:endParaRPr lang="en-US" sz="1100" dirty="0">
                        <a:latin typeface="+mn-lt"/>
                        <a:ea typeface="Calibri"/>
                        <a:cs typeface="Arial" pitchFamily="34" charset="0"/>
                      </a:endParaRPr>
                    </a:p>
                  </a:txBody>
                  <a:tcPr marL="50380" marR="503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100" kern="1200" dirty="0" smtClean="0">
                          <a:solidFill>
                            <a:schemeClr val="tx1"/>
                          </a:solidFill>
                          <a:latin typeface="+mn-lt"/>
                          <a:ea typeface="+mn-ea"/>
                          <a:cs typeface="+mn-cs"/>
                        </a:rPr>
                        <a:t>Montelukast</a:t>
                      </a:r>
                      <a:endParaRPr lang="en-US" sz="1100" dirty="0">
                        <a:latin typeface="+mn-lt"/>
                        <a:ea typeface="Calibri"/>
                        <a:cs typeface="Arial" pitchFamily="34" charset="0"/>
                      </a:endParaRPr>
                    </a:p>
                  </a:txBody>
                  <a:tcPr marL="50380" marR="503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100" kern="1200" dirty="0" smtClean="0">
                          <a:solidFill>
                            <a:schemeClr val="tx1"/>
                          </a:solidFill>
                          <a:latin typeface="+mn-lt"/>
                          <a:ea typeface="+mn-ea"/>
                          <a:cs typeface="+mn-cs"/>
                        </a:rPr>
                        <a:t>Asthma. seasonal and perennial allergies</a:t>
                      </a:r>
                      <a:endParaRPr lang="en-US" sz="1100" dirty="0">
                        <a:latin typeface="+mn-lt"/>
                        <a:ea typeface="Calibri"/>
                        <a:cs typeface="Arial" pitchFamily="34" charset="0"/>
                      </a:endParaRPr>
                    </a:p>
                  </a:txBody>
                  <a:tcPr marL="50380" marR="503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100" dirty="0" smtClean="0">
                          <a:latin typeface="+mn-lt"/>
                          <a:ea typeface="Calibri"/>
                          <a:cs typeface="Arial" pitchFamily="34" charset="0"/>
                        </a:rPr>
                        <a:t>August 2012</a:t>
                      </a:r>
                      <a:endParaRPr lang="en-US" sz="1100" dirty="0">
                        <a:latin typeface="+mn-lt"/>
                        <a:ea typeface="Calibri"/>
                        <a:cs typeface="Arial" pitchFamily="34" charset="0"/>
                      </a:endParaRPr>
                    </a:p>
                  </a:txBody>
                  <a:tcPr marL="50380" marR="503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100" dirty="0" smtClean="0">
                          <a:latin typeface="+mn-lt"/>
                          <a:ea typeface="Calibri"/>
                          <a:cs typeface="Arial" pitchFamily="34" charset="0"/>
                        </a:rPr>
                        <a:t>7.76%</a:t>
                      </a:r>
                      <a:endParaRPr lang="en-US" sz="1100" dirty="0">
                        <a:latin typeface="+mn-lt"/>
                        <a:ea typeface="Calibri"/>
                        <a:cs typeface="Arial"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7997">
                <a:tc>
                  <a:txBody>
                    <a:bodyPr/>
                    <a:lstStyle/>
                    <a:p>
                      <a:pPr marL="0" marR="0" algn="ctr">
                        <a:lnSpc>
                          <a:spcPct val="115000"/>
                        </a:lnSpc>
                        <a:spcBef>
                          <a:spcPts val="0"/>
                        </a:spcBef>
                        <a:spcAft>
                          <a:spcPts val="1000"/>
                        </a:spcAft>
                      </a:pPr>
                      <a:r>
                        <a:rPr lang="en-US" sz="1100" dirty="0" smtClean="0">
                          <a:latin typeface="+mn-lt"/>
                          <a:ea typeface="Calibri"/>
                          <a:cs typeface="Arial" pitchFamily="34" charset="0"/>
                        </a:rPr>
                        <a:t>Actos</a:t>
                      </a:r>
                      <a:endParaRPr lang="en-US" sz="1100" dirty="0">
                        <a:latin typeface="+mn-lt"/>
                        <a:ea typeface="Calibri"/>
                        <a:cs typeface="Arial" pitchFamily="34" charset="0"/>
                      </a:endParaRPr>
                    </a:p>
                  </a:txBody>
                  <a:tcPr marL="50380" marR="503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100" kern="1200" dirty="0" smtClean="0">
                          <a:solidFill>
                            <a:schemeClr val="tx1"/>
                          </a:solidFill>
                          <a:latin typeface="+mn-lt"/>
                          <a:ea typeface="+mn-ea"/>
                          <a:cs typeface="+mn-cs"/>
                        </a:rPr>
                        <a:t>Pioglitazone</a:t>
                      </a:r>
                      <a:endParaRPr lang="en-US" sz="1100" dirty="0">
                        <a:latin typeface="+mn-lt"/>
                        <a:ea typeface="Calibri"/>
                        <a:cs typeface="Arial" pitchFamily="34" charset="0"/>
                      </a:endParaRPr>
                    </a:p>
                  </a:txBody>
                  <a:tcPr marL="50380" marR="503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100" dirty="0" smtClean="0">
                          <a:latin typeface="+mn-lt"/>
                          <a:ea typeface="Calibri"/>
                          <a:cs typeface="Arial" pitchFamily="34" charset="0"/>
                        </a:rPr>
                        <a:t>Type 2</a:t>
                      </a:r>
                      <a:r>
                        <a:rPr lang="en-US" sz="1100" baseline="0" dirty="0" smtClean="0">
                          <a:latin typeface="+mn-lt"/>
                          <a:ea typeface="Calibri"/>
                          <a:cs typeface="Arial" pitchFamily="34" charset="0"/>
                        </a:rPr>
                        <a:t> diabetes</a:t>
                      </a:r>
                      <a:endParaRPr lang="en-US" sz="1100" dirty="0">
                        <a:latin typeface="+mn-lt"/>
                        <a:ea typeface="Calibri"/>
                        <a:cs typeface="Arial" pitchFamily="34" charset="0"/>
                      </a:endParaRPr>
                    </a:p>
                  </a:txBody>
                  <a:tcPr marL="50380" marR="503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100" dirty="0" smtClean="0">
                          <a:latin typeface="+mn-lt"/>
                          <a:ea typeface="Calibri"/>
                          <a:cs typeface="Arial" pitchFamily="34" charset="0"/>
                        </a:rPr>
                        <a:t>August 2012</a:t>
                      </a:r>
                      <a:endParaRPr lang="en-US" sz="1100" dirty="0">
                        <a:latin typeface="+mn-lt"/>
                        <a:ea typeface="Calibri"/>
                        <a:cs typeface="Arial" pitchFamily="34" charset="0"/>
                      </a:endParaRPr>
                    </a:p>
                  </a:txBody>
                  <a:tcPr marL="50380" marR="503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100" dirty="0" smtClean="0">
                          <a:latin typeface="+mn-lt"/>
                          <a:ea typeface="Calibri"/>
                          <a:cs typeface="Arial" pitchFamily="34" charset="0"/>
                        </a:rPr>
                        <a:t>6.79%</a:t>
                      </a:r>
                      <a:endParaRPr lang="en-US" sz="1100" dirty="0">
                        <a:latin typeface="+mn-lt"/>
                        <a:ea typeface="Calibri"/>
                        <a:cs typeface="Arial"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1246">
                <a:tc>
                  <a:txBody>
                    <a:bodyPr/>
                    <a:lstStyle/>
                    <a:p>
                      <a:pPr marL="0" marR="0" algn="ctr">
                        <a:lnSpc>
                          <a:spcPct val="115000"/>
                        </a:lnSpc>
                        <a:spcBef>
                          <a:spcPts val="0"/>
                        </a:spcBef>
                        <a:spcAft>
                          <a:spcPts val="1000"/>
                        </a:spcAft>
                      </a:pPr>
                      <a:r>
                        <a:rPr lang="en-US" sz="1100" dirty="0" smtClean="0">
                          <a:latin typeface="+mn-lt"/>
                          <a:ea typeface="Calibri"/>
                          <a:cs typeface="Arial" pitchFamily="34" charset="0"/>
                        </a:rPr>
                        <a:t>Diovan/Diovan HCT</a:t>
                      </a:r>
                      <a:r>
                        <a:rPr lang="en-US" sz="1100" baseline="30000" dirty="0" smtClean="0">
                          <a:latin typeface="+mn-lt"/>
                          <a:ea typeface="Calibri"/>
                          <a:cs typeface="Arial" pitchFamily="34" charset="0"/>
                        </a:rPr>
                        <a:t>1</a:t>
                      </a:r>
                      <a:endParaRPr lang="en-US" sz="1100" baseline="30000" dirty="0">
                        <a:latin typeface="+mn-lt"/>
                        <a:ea typeface="Calibri"/>
                        <a:cs typeface="Arial" pitchFamily="34" charset="0"/>
                      </a:endParaRPr>
                    </a:p>
                  </a:txBody>
                  <a:tcPr marL="50380" marR="503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100" dirty="0" smtClean="0">
                          <a:latin typeface="+mn-lt"/>
                          <a:ea typeface="Calibri"/>
                          <a:cs typeface="Arial" pitchFamily="34" charset="0"/>
                        </a:rPr>
                        <a:t>Valsartan/Valsartan Hydrochlorothiazide</a:t>
                      </a:r>
                      <a:endParaRPr lang="en-US" sz="1100" dirty="0">
                        <a:latin typeface="+mn-lt"/>
                        <a:ea typeface="Calibri"/>
                        <a:cs typeface="Arial" pitchFamily="34" charset="0"/>
                      </a:endParaRPr>
                    </a:p>
                  </a:txBody>
                  <a:tcPr marL="50380" marR="503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100" dirty="0" smtClean="0">
                          <a:latin typeface="+mn-lt"/>
                          <a:ea typeface="Calibri"/>
                          <a:cs typeface="Arial" pitchFamily="34" charset="0"/>
                        </a:rPr>
                        <a:t>Antihypertensive</a:t>
                      </a:r>
                      <a:endParaRPr lang="en-US" sz="1100" dirty="0">
                        <a:latin typeface="+mn-lt"/>
                        <a:ea typeface="Calibri"/>
                        <a:cs typeface="Arial" pitchFamily="34" charset="0"/>
                      </a:endParaRPr>
                    </a:p>
                  </a:txBody>
                  <a:tcPr marL="50380" marR="503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100" dirty="0" smtClean="0">
                          <a:latin typeface="+mn-lt"/>
                          <a:ea typeface="Calibri"/>
                          <a:cs typeface="Arial" pitchFamily="34" charset="0"/>
                        </a:rPr>
                        <a:t>September 2012</a:t>
                      </a:r>
                      <a:endParaRPr lang="en-US" sz="1100" dirty="0">
                        <a:latin typeface="+mn-lt"/>
                        <a:ea typeface="Calibri"/>
                        <a:cs typeface="Arial" pitchFamily="34" charset="0"/>
                      </a:endParaRPr>
                    </a:p>
                  </a:txBody>
                  <a:tcPr marL="50380" marR="503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100" dirty="0" smtClean="0">
                          <a:latin typeface="+mn-lt"/>
                          <a:ea typeface="Calibri"/>
                          <a:cs typeface="Arial" pitchFamily="34" charset="0"/>
                        </a:rPr>
                        <a:t>7.16%</a:t>
                      </a:r>
                      <a:endParaRPr lang="en-US" sz="1100" dirty="0">
                        <a:latin typeface="+mn-lt"/>
                        <a:ea typeface="Calibri"/>
                        <a:cs typeface="Arial"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TextBox 5"/>
          <p:cNvSpPr txBox="1"/>
          <p:nvPr/>
        </p:nvSpPr>
        <p:spPr>
          <a:xfrm>
            <a:off x="381000" y="6042781"/>
            <a:ext cx="8458200" cy="553998"/>
          </a:xfrm>
          <a:prstGeom prst="rect">
            <a:avLst/>
          </a:prstGeom>
          <a:noFill/>
        </p:spPr>
        <p:txBody>
          <a:bodyPr wrap="square" rtlCol="0">
            <a:spAutoFit/>
          </a:bodyPr>
          <a:lstStyle/>
          <a:p>
            <a:r>
              <a:rPr lang="en-US" sz="1000" i="1" dirty="0" smtClean="0">
                <a:latin typeface="Arial" pitchFamily="34" charset="0"/>
                <a:cs typeface="Arial" pitchFamily="34" charset="0"/>
              </a:rPr>
              <a:t>*Projected launch dates are subject to change as a result from ongoing clinical trials, FDA approval, timing of approvals, manufacturer’s decisions, and any possible litigation.  Information is gathered from multiples sources including the FDA CDER, Pharmacist's Letter, and Drugs.com.</a:t>
            </a:r>
          </a:p>
          <a:p>
            <a:r>
              <a:rPr lang="en-US" sz="1000" i="1" dirty="0" smtClean="0">
                <a:latin typeface="Arial" pitchFamily="34" charset="0"/>
                <a:cs typeface="Arial" pitchFamily="34" charset="0"/>
              </a:rPr>
              <a:t>**Claim information is from 10/01/2010 – 9/30/2011</a:t>
            </a:r>
            <a:endParaRPr lang="en-US" sz="1000" i="1" dirty="0">
              <a:latin typeface="Arial" pitchFamily="34" charset="0"/>
              <a:cs typeface="Arial" pitchFamily="34" charset="0"/>
            </a:endParaRPr>
          </a:p>
        </p:txBody>
      </p:sp>
      <p:sp>
        <p:nvSpPr>
          <p:cNvPr id="3" name="TextBox 2"/>
          <p:cNvSpPr txBox="1"/>
          <p:nvPr/>
        </p:nvSpPr>
        <p:spPr>
          <a:xfrm>
            <a:off x="228600" y="4672642"/>
            <a:ext cx="8610600" cy="1477328"/>
          </a:xfrm>
          <a:prstGeom prst="rect">
            <a:avLst/>
          </a:prstGeom>
          <a:noFill/>
        </p:spPr>
        <p:txBody>
          <a:bodyPr wrap="square" rtlCol="0">
            <a:spAutoFit/>
          </a:bodyPr>
          <a:lstStyle/>
          <a:p>
            <a:pPr indent="-115888"/>
            <a:r>
              <a:rPr lang="en-US" b="1" dirty="0"/>
              <a:t>Catalyst Rx Actions</a:t>
            </a:r>
            <a:r>
              <a:rPr lang="en-US" b="1" dirty="0" smtClean="0"/>
              <a:t>:</a:t>
            </a:r>
          </a:p>
          <a:p>
            <a:pPr indent="-115888"/>
            <a:endParaRPr lang="en-US" sz="600" b="1" dirty="0"/>
          </a:p>
          <a:p>
            <a:pPr marL="742950" lvl="1" indent="-285750">
              <a:buFont typeface="Arial" pitchFamily="34" charset="0"/>
              <a:buChar char="•"/>
            </a:pPr>
            <a:r>
              <a:rPr lang="en-US" sz="1600" dirty="0"/>
              <a:t>Catalyst Rx </a:t>
            </a:r>
            <a:r>
              <a:rPr lang="en-US" sz="1600" dirty="0" smtClean="0"/>
              <a:t>continually works to develop management strategies to mitigate trend within the classes that these new generics will impact proactively </a:t>
            </a:r>
          </a:p>
          <a:p>
            <a:pPr marL="742950" lvl="1" indent="-285750">
              <a:buFont typeface="Arial" pitchFamily="34" charset="0"/>
              <a:buChar char="•"/>
            </a:pPr>
            <a:r>
              <a:rPr lang="en-US" sz="1600" dirty="0" smtClean="0"/>
              <a:t>These products are either currently addressed within our </a:t>
            </a:r>
            <a:r>
              <a:rPr lang="en-US" sz="1600" i="1" dirty="0" smtClean="0"/>
              <a:t>Formulary Advantage </a:t>
            </a:r>
            <a:r>
              <a:rPr lang="en-US" sz="1600" dirty="0" smtClean="0"/>
              <a:t>Strategy</a:t>
            </a:r>
            <a:r>
              <a:rPr lang="en-US" sz="1600" baseline="30000" dirty="0" smtClean="0"/>
              <a:t>1</a:t>
            </a:r>
            <a:r>
              <a:rPr lang="en-US" sz="1600" dirty="0" smtClean="0"/>
              <a:t> or strategies in development, and to be presented </a:t>
            </a:r>
            <a:endParaRPr lang="en-US" sz="1600" dirty="0"/>
          </a:p>
        </p:txBody>
      </p:sp>
    </p:spTree>
    <p:extLst>
      <p:ext uri="{BB962C8B-B14F-4D97-AF65-F5344CB8AC3E}">
        <p14:creationId xmlns:p14="http://schemas.microsoft.com/office/powerpoint/2010/main" xmlns="" val="344854836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New in the Industry?</a:t>
            </a:r>
            <a:endParaRPr lang="en-US" dirty="0"/>
          </a:p>
        </p:txBody>
      </p:sp>
      <p:sp>
        <p:nvSpPr>
          <p:cNvPr id="4" name="Rectangle 3"/>
          <p:cNvSpPr>
            <a:spLocks noGrp="1" noChangeArrowheads="1"/>
          </p:cNvSpPr>
          <p:nvPr>
            <p:ph idx="1"/>
          </p:nvPr>
        </p:nvSpPr>
        <p:spPr>
          <a:xfrm>
            <a:off x="228600" y="1242950"/>
            <a:ext cx="8610600" cy="609600"/>
          </a:xfrm>
        </p:spPr>
        <p:txBody>
          <a:bodyPr>
            <a:noAutofit/>
          </a:bodyPr>
          <a:lstStyle/>
          <a:p>
            <a:pPr>
              <a:buNone/>
            </a:pPr>
            <a:r>
              <a:rPr lang="en-US" sz="1800" b="1" dirty="0" smtClean="0"/>
              <a:t>Patient Protection and Affordable Care Act Contraceptive Coverage</a:t>
            </a:r>
            <a:endParaRPr lang="en-US" sz="1800" dirty="0" smtClean="0"/>
          </a:p>
          <a:p>
            <a:pPr marL="287338" indent="-234950">
              <a:spcBef>
                <a:spcPts val="600"/>
              </a:spcBef>
            </a:pPr>
            <a:r>
              <a:rPr lang="en-US" sz="1400" dirty="0" smtClean="0"/>
              <a:t>The Patient Protection and Affordable Care Act—the health insurance reform legislation—was passed by Congress and signed into law by President Obama on March 23, 2010</a:t>
            </a:r>
          </a:p>
          <a:p>
            <a:pPr marL="287338" indent="-234950">
              <a:spcBef>
                <a:spcPts val="600"/>
              </a:spcBef>
            </a:pPr>
            <a:r>
              <a:rPr lang="en-US" sz="1400" dirty="0" smtClean="0"/>
              <a:t>The Act requires health plans to cover preventive services, including all FDA-approved contraceptive methods and counseling. A new proposed rule clarifies the required covered services and is open for comment until June 19, 2012.</a:t>
            </a:r>
            <a:r>
              <a:rPr lang="en-US" sz="1400" baseline="30000" dirty="0" smtClean="0"/>
              <a:t>1</a:t>
            </a:r>
            <a:endParaRPr lang="en-US" sz="1400" dirty="0" smtClean="0"/>
          </a:p>
          <a:p>
            <a:pPr marL="287338" indent="-234950">
              <a:spcBef>
                <a:spcPts val="600"/>
              </a:spcBef>
            </a:pPr>
            <a:r>
              <a:rPr lang="en-US" sz="1400" dirty="0" smtClean="0"/>
              <a:t>Non-grandfathered plans and issuers are required to provide coverage without cost sharing consistent with these guidelines in the first plan year (in the individual market, policy year) that begins on or after August 1, 2012</a:t>
            </a:r>
          </a:p>
          <a:p>
            <a:pPr marL="287338" indent="-234950">
              <a:spcBef>
                <a:spcPts val="600"/>
              </a:spcBef>
            </a:pPr>
            <a:r>
              <a:rPr lang="en-US" sz="1400" dirty="0" smtClean="0"/>
              <a:t>Group health plans sponsored by certain religious employers, and group health insurance coverage in connection with such plans, are exempt from the requirement to cover contraceptive services.</a:t>
            </a:r>
            <a:r>
              <a:rPr lang="en-US" sz="1400" baseline="30000" dirty="0" smtClean="0"/>
              <a:t>2</a:t>
            </a:r>
            <a:endParaRPr lang="en-US" sz="1400" dirty="0" smtClean="0"/>
          </a:p>
          <a:p>
            <a:pPr marL="0" indent="0">
              <a:spcBef>
                <a:spcPts val="600"/>
              </a:spcBef>
              <a:buNone/>
            </a:pPr>
            <a:endParaRPr lang="en-US" sz="1800" b="1" dirty="0" smtClean="0"/>
          </a:p>
        </p:txBody>
      </p:sp>
      <p:sp>
        <p:nvSpPr>
          <p:cNvPr id="3" name="Rectangle 2"/>
          <p:cNvSpPr/>
          <p:nvPr/>
        </p:nvSpPr>
        <p:spPr>
          <a:xfrm>
            <a:off x="228600" y="4094202"/>
            <a:ext cx="8458200" cy="369332"/>
          </a:xfrm>
          <a:prstGeom prst="rect">
            <a:avLst/>
          </a:prstGeom>
        </p:spPr>
        <p:txBody>
          <a:bodyPr wrap="square">
            <a:spAutoFit/>
          </a:bodyPr>
          <a:lstStyle/>
          <a:p>
            <a:pPr indent="-115888"/>
            <a:r>
              <a:rPr lang="en-US" b="1" dirty="0">
                <a:latin typeface="Arial" pitchFamily="34" charset="0"/>
                <a:cs typeface="Arial" pitchFamily="34" charset="0"/>
              </a:rPr>
              <a:t>Catalyst Rx Actions</a:t>
            </a:r>
            <a:r>
              <a:rPr lang="en-US" b="1" dirty="0" smtClean="0">
                <a:latin typeface="Arial" pitchFamily="34" charset="0"/>
                <a:cs typeface="Arial" pitchFamily="34" charset="0"/>
              </a:rPr>
              <a:t>:</a:t>
            </a:r>
            <a:r>
              <a:rPr lang="en-US" sz="1400" dirty="0" smtClean="0">
                <a:latin typeface="Arial" pitchFamily="34" charset="0"/>
                <a:cs typeface="Arial" pitchFamily="34" charset="0"/>
              </a:rPr>
              <a:t>.</a:t>
            </a:r>
            <a:endParaRPr lang="en-US" sz="1400" dirty="0">
              <a:latin typeface="Arial" pitchFamily="34" charset="0"/>
              <a:cs typeface="Arial" pitchFamily="34" charset="0"/>
            </a:endParaRPr>
          </a:p>
        </p:txBody>
      </p:sp>
      <p:sp>
        <p:nvSpPr>
          <p:cNvPr id="10" name="TextBox 9"/>
          <p:cNvSpPr txBox="1"/>
          <p:nvPr/>
        </p:nvSpPr>
        <p:spPr>
          <a:xfrm>
            <a:off x="228600" y="4463534"/>
            <a:ext cx="8610600" cy="1777410"/>
          </a:xfrm>
          <a:prstGeom prst="rect">
            <a:avLst/>
          </a:prstGeom>
          <a:noFill/>
        </p:spPr>
        <p:txBody>
          <a:bodyPr wrap="square" rtlCol="0">
            <a:spAutoFit/>
          </a:bodyPr>
          <a:lstStyle/>
          <a:p>
            <a:pPr marL="287338" indent="-234950">
              <a:spcBef>
                <a:spcPts val="600"/>
              </a:spcBef>
              <a:buFont typeface="Wingdings" pitchFamily="2" charset="2"/>
              <a:buChar char="§"/>
            </a:pPr>
            <a:r>
              <a:rPr lang="en-US" sz="1400" dirty="0" smtClean="0">
                <a:latin typeface="Arial" pitchFamily="34" charset="0"/>
                <a:cs typeface="Arial" pitchFamily="34" charset="0"/>
              </a:rPr>
              <a:t>The Formulary Operations and </a:t>
            </a:r>
            <a:r>
              <a:rPr lang="en-US" sz="1400" dirty="0" smtClean="0"/>
              <a:t>Clinical Analytics teams are developing a baseline analysis that will show client impact of covering agents at zero dollar</a:t>
            </a:r>
          </a:p>
          <a:p>
            <a:pPr marL="744538" lvl="1" indent="-234950">
              <a:spcBef>
                <a:spcPts val="300"/>
              </a:spcBef>
              <a:buFont typeface="Arial" pitchFamily="34" charset="0"/>
              <a:buChar char="–"/>
            </a:pPr>
            <a:r>
              <a:rPr lang="en-US" sz="1400" dirty="0" smtClean="0"/>
              <a:t>The analysis will assume coverage of all agents and a 10% increase in utilization due to the zero dollar coverage</a:t>
            </a:r>
          </a:p>
          <a:p>
            <a:pPr marL="287338" indent="-234950">
              <a:spcBef>
                <a:spcPts val="600"/>
              </a:spcBef>
              <a:buFont typeface="Wingdings" pitchFamily="2" charset="2"/>
              <a:buChar char="§"/>
            </a:pPr>
            <a:r>
              <a:rPr lang="en-US" sz="1400" dirty="0" smtClean="0">
                <a:latin typeface="Arial" pitchFamily="34" charset="0"/>
                <a:cs typeface="Arial" pitchFamily="34" charset="0"/>
              </a:rPr>
              <a:t>Client’s may request the analysis through their account management team</a:t>
            </a:r>
          </a:p>
          <a:p>
            <a:pPr marL="287338" indent="-234950">
              <a:spcBef>
                <a:spcPts val="600"/>
              </a:spcBef>
            </a:pPr>
            <a:r>
              <a:rPr lang="en-US" sz="1100" baseline="30000" dirty="0" smtClean="0">
                <a:latin typeface="Arial" pitchFamily="34" charset="0"/>
                <a:cs typeface="Arial" pitchFamily="34" charset="0"/>
              </a:rPr>
              <a:t>1</a:t>
            </a:r>
            <a:r>
              <a:rPr lang="en-US" sz="1100" dirty="0" smtClean="0">
                <a:latin typeface="Arial" pitchFamily="34" charset="0"/>
                <a:cs typeface="Arial" pitchFamily="34" charset="0"/>
              </a:rPr>
              <a:t> </a:t>
            </a:r>
            <a:r>
              <a:rPr lang="en-US" sz="1100" dirty="0" smtClean="0">
                <a:latin typeface="Arial" pitchFamily="34" charset="0"/>
                <a:cs typeface="Arial" pitchFamily="34" charset="0"/>
                <a:hlinkClick r:id="rId3"/>
              </a:rPr>
              <a:t>http://www.gpo.gov/fdsys/pkg/FR-2012-03-21/pdf/2012-6689.pdf</a:t>
            </a:r>
            <a:endParaRPr lang="en-US" sz="1100" dirty="0" smtClean="0">
              <a:solidFill>
                <a:srgbClr val="0070C0"/>
              </a:solidFill>
              <a:latin typeface="Arial" pitchFamily="34" charset="0"/>
              <a:cs typeface="Arial" pitchFamily="34" charset="0"/>
            </a:endParaRPr>
          </a:p>
          <a:p>
            <a:pPr marL="287338" indent="-234950">
              <a:spcBef>
                <a:spcPts val="600"/>
              </a:spcBef>
            </a:pPr>
            <a:r>
              <a:rPr lang="en-US" sz="1100" baseline="30000" dirty="0" smtClean="0">
                <a:latin typeface="Arial" pitchFamily="34" charset="0"/>
                <a:cs typeface="Arial" pitchFamily="34" charset="0"/>
              </a:rPr>
              <a:t>2</a:t>
            </a:r>
            <a:r>
              <a:rPr lang="en-US" sz="1100" dirty="0" smtClean="0">
                <a:solidFill>
                  <a:srgbClr val="0070C0"/>
                </a:solidFill>
                <a:latin typeface="Arial" pitchFamily="34" charset="0"/>
                <a:cs typeface="Arial" pitchFamily="34" charset="0"/>
              </a:rPr>
              <a:t> </a:t>
            </a:r>
            <a:r>
              <a:rPr lang="en-US" sz="1100" dirty="0" smtClean="0">
                <a:solidFill>
                  <a:srgbClr val="0070C0"/>
                </a:solidFill>
                <a:latin typeface="Arial" pitchFamily="34" charset="0"/>
                <a:cs typeface="Arial" pitchFamily="34" charset="0"/>
                <a:hlinkClick r:id="rId4"/>
              </a:rPr>
              <a:t>http://www.regulations.gov/#!documentDetail;D=HHS_FRDOC_0001-0443</a:t>
            </a:r>
            <a:endParaRPr lang="en-US" sz="1100" dirty="0" smtClean="0">
              <a:solidFill>
                <a:srgbClr val="0070C0"/>
              </a:solidFill>
              <a:latin typeface="Arial" pitchFamily="34" charset="0"/>
              <a:cs typeface="Arial" pitchFamily="34" charset="0"/>
            </a:endParaRPr>
          </a:p>
        </p:txBody>
      </p:sp>
    </p:spTree>
    <p:extLst>
      <p:ext uri="{BB962C8B-B14F-4D97-AF65-F5344CB8AC3E}">
        <p14:creationId xmlns:p14="http://schemas.microsoft.com/office/powerpoint/2010/main" xmlns="" val="303189514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p:cNvSpPr>
            <a:spLocks noGrp="1"/>
          </p:cNvSpPr>
          <p:nvPr>
            <p:ph type="ctrTitle"/>
          </p:nvPr>
        </p:nvSpPr>
        <p:spPr>
          <a:xfrm>
            <a:off x="2286000" y="2133600"/>
            <a:ext cx="6858000" cy="1470025"/>
          </a:xfrm>
        </p:spPr>
        <p:txBody>
          <a:bodyPr>
            <a:normAutofit/>
          </a:bodyPr>
          <a:lstStyle/>
          <a:p>
            <a:pPr algn="ctr"/>
            <a:r>
              <a:rPr lang="en-US" sz="2800" dirty="0" smtClean="0">
                <a:solidFill>
                  <a:schemeClr val="tx2"/>
                </a:solidFill>
                <a:ea typeface="+mn-ea"/>
              </a:rPr>
              <a:t>4. Catalyst Rx Web Tools</a:t>
            </a:r>
            <a:br>
              <a:rPr lang="en-US" sz="2800" dirty="0" smtClean="0">
                <a:solidFill>
                  <a:schemeClr val="tx2"/>
                </a:solidFill>
                <a:ea typeface="+mn-ea"/>
              </a:rPr>
            </a:br>
            <a:endParaRPr lang="en-US" sz="2800" dirty="0">
              <a:solidFill>
                <a:schemeClr val="tx2"/>
              </a:solidFill>
              <a:ea typeface="+mn-ea"/>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2743200" y="29028"/>
            <a:ext cx="6400800" cy="914400"/>
          </a:xfrm>
        </p:spPr>
        <p:txBody>
          <a:bodyPr>
            <a:normAutofit/>
          </a:bodyPr>
          <a:lstStyle/>
          <a:p>
            <a:r>
              <a:rPr lang="en-US" sz="2350" dirty="0" smtClean="0">
                <a:latin typeface="Arial" charset="0"/>
              </a:rPr>
              <a:t>New Mobile Technology:</a:t>
            </a:r>
            <a:br>
              <a:rPr lang="en-US" sz="2350" dirty="0" smtClean="0">
                <a:latin typeface="Arial" charset="0"/>
              </a:rPr>
            </a:br>
            <a:r>
              <a:rPr lang="en-US" sz="2350" dirty="0" smtClean="0">
                <a:latin typeface="Arial" charset="0"/>
              </a:rPr>
              <a:t>Engaging Members</a:t>
            </a:r>
          </a:p>
        </p:txBody>
      </p:sp>
      <p:sp>
        <p:nvSpPr>
          <p:cNvPr id="12" name="Content Placeholder 2"/>
          <p:cNvSpPr txBox="1">
            <a:spLocks/>
          </p:cNvSpPr>
          <p:nvPr/>
        </p:nvSpPr>
        <p:spPr>
          <a:xfrm>
            <a:off x="3505200" y="1488686"/>
            <a:ext cx="5181599" cy="4683514"/>
          </a:xfrm>
          <a:prstGeom prst="rect">
            <a:avLst/>
          </a:prstGeom>
        </p:spPr>
        <p:txBody>
          <a:bodyPr vert="horz" lIns="91440" tIns="45720" rIns="91440" bIns="45720" rtlCol="0">
            <a:normAutofit/>
          </a:bodyPr>
          <a:lstStyle/>
          <a:p>
            <a:pPr marL="342900" marR="0" lvl="0" indent="-342900" defTabSz="457200" rtl="0" eaLnBrk="1" fontAlgn="auto" latinLnBrk="0" hangingPunct="1">
              <a:lnSpc>
                <a:spcPct val="100000"/>
              </a:lnSpc>
              <a:spcBef>
                <a:spcPts val="0"/>
              </a:spcBef>
              <a:spcAft>
                <a:spcPts val="0"/>
              </a:spcAft>
              <a:buClrTx/>
              <a:buSzTx/>
              <a:buFont typeface="Wingdings" pitchFamily="2" charset="2"/>
              <a:buNone/>
              <a:tabLst/>
              <a:defRPr/>
            </a:pPr>
            <a:endParaRPr kumimoji="0" lang="en-US" sz="2000" b="0" i="0" u="none" strike="noStrike" kern="1200" cap="none" spc="0" normalizeH="0" noProof="0" dirty="0" smtClean="0">
              <a:ln>
                <a:noFill/>
              </a:ln>
              <a:solidFill>
                <a:schemeClr val="tx1"/>
              </a:solidFill>
              <a:effectLst/>
              <a:uLnTx/>
              <a:uFillTx/>
              <a:latin typeface="Arial" pitchFamily="34" charset="0"/>
              <a:ea typeface="+mn-ea"/>
              <a:cs typeface="Arial" pitchFamily="34" charset="0"/>
            </a:endParaRPr>
          </a:p>
        </p:txBody>
      </p:sp>
      <p:sp>
        <p:nvSpPr>
          <p:cNvPr id="16" name="TextBox 15"/>
          <p:cNvSpPr txBox="1"/>
          <p:nvPr/>
        </p:nvSpPr>
        <p:spPr>
          <a:xfrm>
            <a:off x="4267200" y="2133600"/>
            <a:ext cx="4648200" cy="3554819"/>
          </a:xfrm>
          <a:prstGeom prst="rect">
            <a:avLst/>
          </a:prstGeom>
          <a:noFill/>
        </p:spPr>
        <p:txBody>
          <a:bodyPr wrap="square" numCol="1" rtlCol="0">
            <a:spAutoFit/>
          </a:bodyPr>
          <a:lstStyle/>
          <a:p>
            <a:pPr marL="236538" indent="-236538">
              <a:spcBef>
                <a:spcPts val="300"/>
              </a:spcBef>
              <a:spcAft>
                <a:spcPts val="600"/>
              </a:spcAft>
              <a:buFont typeface="Wingdings" pitchFamily="2" charset="2"/>
              <a:buChar char="§"/>
            </a:pPr>
            <a:r>
              <a:rPr lang="en-US" dirty="0" smtClean="0">
                <a:latin typeface="Arial" pitchFamily="34" charset="0"/>
                <a:cs typeface="Arial" pitchFamily="34" charset="0"/>
              </a:rPr>
              <a:t>Make smart decisions easier and faster</a:t>
            </a:r>
          </a:p>
          <a:p>
            <a:pPr marL="236538" indent="-236538">
              <a:spcBef>
                <a:spcPts val="300"/>
              </a:spcBef>
              <a:spcAft>
                <a:spcPts val="600"/>
              </a:spcAft>
              <a:buFont typeface="Wingdings" pitchFamily="2" charset="2"/>
              <a:buChar char="§"/>
            </a:pPr>
            <a:r>
              <a:rPr lang="en-US" dirty="0" smtClean="0">
                <a:latin typeface="Arial" pitchFamily="34" charset="0"/>
                <a:cs typeface="Arial" pitchFamily="34" charset="0"/>
              </a:rPr>
              <a:t>Increase convenience</a:t>
            </a:r>
          </a:p>
          <a:p>
            <a:pPr marL="236538" indent="-236538">
              <a:spcBef>
                <a:spcPts val="300"/>
              </a:spcBef>
              <a:spcAft>
                <a:spcPts val="600"/>
              </a:spcAft>
              <a:buFont typeface="Wingdings" pitchFamily="2" charset="2"/>
              <a:buChar char="§"/>
            </a:pPr>
            <a:r>
              <a:rPr lang="en-US" dirty="0" smtClean="0">
                <a:latin typeface="Arial" pitchFamily="34" charset="0"/>
                <a:cs typeface="Arial" pitchFamily="34" charset="0"/>
              </a:rPr>
              <a:t>Put member history in their hands</a:t>
            </a:r>
          </a:p>
          <a:p>
            <a:pPr marL="109538" indent="-109538">
              <a:spcBef>
                <a:spcPts val="300"/>
              </a:spcBef>
              <a:spcAft>
                <a:spcPts val="600"/>
              </a:spcAft>
              <a:buFont typeface="Wingdings" pitchFamily="2" charset="2"/>
              <a:buChar char="§"/>
            </a:pPr>
            <a:r>
              <a:rPr lang="en-US" dirty="0" smtClean="0">
                <a:latin typeface="Arial" pitchFamily="34" charset="0"/>
                <a:cs typeface="Arial" pitchFamily="34" charset="0"/>
              </a:rPr>
              <a:t>  Support adherence</a:t>
            </a:r>
          </a:p>
          <a:p>
            <a:pPr marL="231775" indent="-231775">
              <a:spcBef>
                <a:spcPts val="300"/>
              </a:spcBef>
              <a:spcAft>
                <a:spcPts val="600"/>
              </a:spcAft>
              <a:buFont typeface="Wingdings" pitchFamily="2" charset="2"/>
              <a:buChar char="§"/>
            </a:pPr>
            <a:r>
              <a:rPr lang="en-US" dirty="0" smtClean="0">
                <a:latin typeface="Arial" pitchFamily="34" charset="0"/>
                <a:cs typeface="Arial" pitchFamily="34" charset="0"/>
              </a:rPr>
              <a:t>Promote generics and formulary compliance</a:t>
            </a:r>
          </a:p>
          <a:p>
            <a:pPr marL="231775" indent="-231775">
              <a:spcBef>
                <a:spcPts val="300"/>
              </a:spcBef>
              <a:spcAft>
                <a:spcPts val="600"/>
              </a:spcAft>
              <a:buFont typeface="Wingdings" pitchFamily="2" charset="2"/>
              <a:buChar char="§"/>
            </a:pPr>
            <a:r>
              <a:rPr lang="en-US" dirty="0" smtClean="0">
                <a:latin typeface="Arial" pitchFamily="34" charset="0"/>
                <a:cs typeface="Arial" pitchFamily="34" charset="0"/>
              </a:rPr>
              <a:t>Improve communication with all stakeholders (member, prescriber, pharmacists)</a:t>
            </a:r>
          </a:p>
          <a:p>
            <a:pPr marL="236538" indent="-236538">
              <a:spcBef>
                <a:spcPts val="300"/>
              </a:spcBef>
              <a:spcAft>
                <a:spcPts val="300"/>
              </a:spcAft>
              <a:buFont typeface="Wingdings" pitchFamily="2" charset="2"/>
              <a:buChar char="§"/>
            </a:pPr>
            <a:endParaRPr lang="en-US" dirty="0" smtClean="0">
              <a:latin typeface="Arial" pitchFamily="34" charset="0"/>
              <a:cs typeface="Arial" pitchFamily="34" charset="0"/>
            </a:endParaRPr>
          </a:p>
        </p:txBody>
      </p:sp>
      <p:sp>
        <p:nvSpPr>
          <p:cNvPr id="18" name="TextBox 17"/>
          <p:cNvSpPr txBox="1"/>
          <p:nvPr/>
        </p:nvSpPr>
        <p:spPr>
          <a:xfrm>
            <a:off x="3886200" y="1524000"/>
            <a:ext cx="4596130" cy="677108"/>
          </a:xfrm>
          <a:prstGeom prst="rect">
            <a:avLst/>
          </a:prstGeom>
          <a:noFill/>
        </p:spPr>
        <p:txBody>
          <a:bodyPr wrap="none" rtlCol="0">
            <a:spAutoFit/>
          </a:bodyPr>
          <a:lstStyle/>
          <a:p>
            <a:r>
              <a:rPr lang="en-US" sz="2000" b="1" dirty="0" smtClean="0">
                <a:latin typeface="Arial" pitchFamily="34" charset="0"/>
                <a:cs typeface="Arial" pitchFamily="34" charset="0"/>
              </a:rPr>
              <a:t>Implement Catalyst Rx Mobile</a:t>
            </a:r>
            <a:r>
              <a:rPr lang="en-US" sz="2000" b="1" baseline="30000" dirty="0" smtClean="0">
                <a:latin typeface="Arial" pitchFamily="34" charset="0"/>
                <a:cs typeface="Arial" pitchFamily="34" charset="0"/>
              </a:rPr>
              <a:t>SM</a:t>
            </a:r>
            <a:r>
              <a:rPr lang="en-US" sz="2000" b="1" dirty="0" smtClean="0">
                <a:latin typeface="Arial" pitchFamily="34" charset="0"/>
                <a:cs typeface="Arial" pitchFamily="34" charset="0"/>
              </a:rPr>
              <a:t> to:</a:t>
            </a:r>
          </a:p>
          <a:p>
            <a:endParaRPr lang="en-US" dirty="0"/>
          </a:p>
        </p:txBody>
      </p:sp>
      <p:pic>
        <p:nvPicPr>
          <p:cNvPr id="14" name="Picture 13"/>
          <p:cNvPicPr>
            <a:picLocks noChangeAspect="1"/>
          </p:cNvPicPr>
          <p:nvPr/>
        </p:nvPicPr>
        <p:blipFill rotWithShape="1">
          <a:blip r:embed="rId3">
            <a:extLst>
              <a:ext uri="{28A0092B-C50C-407E-A947-70E740481C1C}">
                <a14:useLocalDpi xmlns:a14="http://schemas.microsoft.com/office/drawing/2010/main" xmlns="" val="0"/>
              </a:ext>
            </a:extLst>
          </a:blip>
          <a:srcRect l="2120" t="2716"/>
          <a:stretch/>
        </p:blipFill>
        <p:spPr>
          <a:xfrm>
            <a:off x="304800" y="1600200"/>
            <a:ext cx="3429000" cy="2844800"/>
          </a:xfrm>
          <a:prstGeom prst="rect">
            <a:avLst/>
          </a:prstGeom>
        </p:spPr>
      </p:pic>
      <p:pic>
        <p:nvPicPr>
          <p:cNvPr id="15" name="Picture 14" descr="android_badge.png"/>
          <p:cNvPicPr>
            <a:picLocks noChangeAspect="1"/>
          </p:cNvPicPr>
          <p:nvPr/>
        </p:nvPicPr>
        <p:blipFill>
          <a:blip r:embed="rId4"/>
          <a:stretch>
            <a:fillRect/>
          </a:stretch>
        </p:blipFill>
        <p:spPr>
          <a:xfrm>
            <a:off x="1452759" y="5183538"/>
            <a:ext cx="1214241" cy="404747"/>
          </a:xfrm>
          <a:prstGeom prst="rect">
            <a:avLst/>
          </a:prstGeom>
        </p:spPr>
      </p:pic>
      <p:pic>
        <p:nvPicPr>
          <p:cNvPr id="19" name="Picture 18" descr="Badge - Apple AppStore.png"/>
          <p:cNvPicPr>
            <a:picLocks noChangeAspect="1"/>
          </p:cNvPicPr>
          <p:nvPr/>
        </p:nvPicPr>
        <p:blipFill>
          <a:blip r:embed="rId5"/>
          <a:stretch>
            <a:fillRect/>
          </a:stretch>
        </p:blipFill>
        <p:spPr>
          <a:xfrm>
            <a:off x="133651" y="5183538"/>
            <a:ext cx="1202159" cy="404747"/>
          </a:xfrm>
          <a:prstGeom prst="rect">
            <a:avLst/>
          </a:prstGeom>
        </p:spPr>
      </p:pic>
      <p:sp>
        <p:nvSpPr>
          <p:cNvPr id="10" name="TextBox 9"/>
          <p:cNvSpPr txBox="1"/>
          <p:nvPr/>
        </p:nvSpPr>
        <p:spPr>
          <a:xfrm>
            <a:off x="0" y="4267200"/>
            <a:ext cx="4191000" cy="738664"/>
          </a:xfrm>
          <a:prstGeom prst="rect">
            <a:avLst/>
          </a:prstGeom>
          <a:noFill/>
        </p:spPr>
        <p:txBody>
          <a:bodyPr wrap="square" rtlCol="0">
            <a:spAutoFit/>
          </a:bodyPr>
          <a:lstStyle/>
          <a:p>
            <a:pPr algn="ctr"/>
            <a:r>
              <a:rPr lang="en-US" sz="1400" b="1" dirty="0" smtClean="0">
                <a:solidFill>
                  <a:schemeClr val="tx2"/>
                </a:solidFill>
                <a:latin typeface="Arial" pitchFamily="34" charset="0"/>
                <a:cs typeface="Arial" pitchFamily="34" charset="0"/>
              </a:rPr>
              <a:t>Now available via mobile at catalystrx.com or download the app by going to the Apple App Store, Android Market or </a:t>
            </a:r>
            <a:r>
              <a:rPr lang="en-US" sz="1400" b="1" dirty="0" smtClean="0">
                <a:latin typeface="Arial" pitchFamily="34" charset="0"/>
                <a:cs typeface="Arial" pitchFamily="34" charset="0"/>
              </a:rPr>
              <a:t>Blackberry</a:t>
            </a:r>
            <a:r>
              <a:rPr lang="en-US" sz="1400" b="1" dirty="0" smtClean="0">
                <a:solidFill>
                  <a:schemeClr val="tx2"/>
                </a:solidFill>
                <a:latin typeface="Arial" pitchFamily="34" charset="0"/>
                <a:cs typeface="Arial" pitchFamily="34" charset="0"/>
              </a:rPr>
              <a:t> App World</a:t>
            </a:r>
            <a:endParaRPr lang="en-US" sz="1400" b="1" i="1" dirty="0">
              <a:solidFill>
                <a:schemeClr val="tx2"/>
              </a:solidFill>
              <a:latin typeface="Arial" pitchFamily="34" charset="0"/>
              <a:cs typeface="Arial" pitchFamily="34" charset="0"/>
            </a:endParaRPr>
          </a:p>
        </p:txBody>
      </p:sp>
      <p:pic>
        <p:nvPicPr>
          <p:cNvPr id="1027" name="Picture 3" descr="G:\Marketing\Desk Active\Logo\BBAppWorld_getitat_black_lowres.jpg"/>
          <p:cNvPicPr>
            <a:picLocks noChangeAspect="1" noChangeArrowheads="1"/>
          </p:cNvPicPr>
          <p:nvPr/>
        </p:nvPicPr>
        <p:blipFill>
          <a:blip r:embed="rId6"/>
          <a:srcRect l="9539" t="20882" r="7949" b="20882"/>
          <a:stretch>
            <a:fillRect/>
          </a:stretch>
        </p:blipFill>
        <p:spPr bwMode="auto">
          <a:xfrm>
            <a:off x="2674260" y="5116393"/>
            <a:ext cx="1592940" cy="513585"/>
          </a:xfrm>
          <a:prstGeom prst="rect">
            <a:avLst/>
          </a:prstGeom>
          <a:noFill/>
        </p:spPr>
      </p:pic>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43200" y="0"/>
            <a:ext cx="6400800" cy="914400"/>
          </a:xfrm>
        </p:spPr>
        <p:txBody>
          <a:bodyPr/>
          <a:lstStyle/>
          <a:p>
            <a:pPr algn="l"/>
            <a:r>
              <a:rPr lang="en-US" dirty="0" smtClean="0"/>
              <a:t>Catalyst Rx Mobile</a:t>
            </a:r>
            <a:r>
              <a:rPr lang="en-US" b="0" baseline="30000" dirty="0" smtClean="0"/>
              <a:t>SM</a:t>
            </a:r>
            <a:r>
              <a:rPr lang="en-US" dirty="0" smtClean="0"/>
              <a:t> Features</a:t>
            </a:r>
            <a:endParaRPr lang="en-US" dirty="0"/>
          </a:p>
        </p:txBody>
      </p:sp>
      <p:sp>
        <p:nvSpPr>
          <p:cNvPr id="6" name="Rectangle 5"/>
          <p:cNvSpPr/>
          <p:nvPr/>
        </p:nvSpPr>
        <p:spPr>
          <a:xfrm>
            <a:off x="838200" y="1572429"/>
            <a:ext cx="4343400" cy="4447371"/>
          </a:xfrm>
          <a:prstGeom prst="rect">
            <a:avLst/>
          </a:prstGeom>
        </p:spPr>
        <p:txBody>
          <a:bodyPr wrap="square">
            <a:spAutoFit/>
          </a:bodyPr>
          <a:lstStyle/>
          <a:p>
            <a:pPr marL="171450" lvl="0" indent="-171450">
              <a:spcBef>
                <a:spcPts val="600"/>
              </a:spcBef>
              <a:spcAft>
                <a:spcPts val="600"/>
              </a:spcAft>
              <a:buFont typeface="Wingdings" pitchFamily="2" charset="2"/>
              <a:buChar char="§"/>
            </a:pPr>
            <a:r>
              <a:rPr lang="en-AU" sz="1700" dirty="0" smtClean="0">
                <a:latin typeface="Arial" pitchFamily="34" charset="0"/>
                <a:cs typeface="Arial" pitchFamily="34" charset="0"/>
              </a:rPr>
              <a:t>My Prescriptions</a:t>
            </a:r>
          </a:p>
          <a:p>
            <a:pPr marL="682625" lvl="1" indent="-225425">
              <a:spcAft>
                <a:spcPts val="300"/>
              </a:spcAft>
              <a:buFont typeface="Arial" pitchFamily="34" charset="0"/>
              <a:buChar char="–"/>
            </a:pPr>
            <a:r>
              <a:rPr lang="en-AU" sz="1400" dirty="0" smtClean="0">
                <a:latin typeface="Arial" pitchFamily="34" charset="0"/>
                <a:cs typeface="Arial" pitchFamily="34" charset="0"/>
              </a:rPr>
              <a:t>View prescription history</a:t>
            </a:r>
          </a:p>
          <a:p>
            <a:pPr marL="171450" indent="-171450">
              <a:spcBef>
                <a:spcPts val="600"/>
              </a:spcBef>
              <a:spcAft>
                <a:spcPts val="600"/>
              </a:spcAft>
              <a:buFont typeface="Wingdings" pitchFamily="2" charset="2"/>
              <a:buChar char="§"/>
            </a:pPr>
            <a:r>
              <a:rPr lang="en-AU" sz="1700" dirty="0" smtClean="0">
                <a:latin typeface="Arial" pitchFamily="34" charset="0"/>
                <a:cs typeface="Arial" pitchFamily="34" charset="0"/>
              </a:rPr>
              <a:t>Formulary Look Up</a:t>
            </a:r>
          </a:p>
          <a:p>
            <a:pPr marL="682625" lvl="1" indent="-225425">
              <a:spcAft>
                <a:spcPts val="300"/>
              </a:spcAft>
              <a:buFont typeface="Arial" pitchFamily="34" charset="0"/>
              <a:buChar char="–"/>
            </a:pPr>
            <a:r>
              <a:rPr lang="en-AU" sz="1400" dirty="0" smtClean="0">
                <a:latin typeface="Arial" pitchFamily="34" charset="0"/>
                <a:cs typeface="Arial" pitchFamily="34" charset="0"/>
              </a:rPr>
              <a:t>Easy access to formulary any time  (doctor’s office, pharmacy, home, work)</a:t>
            </a:r>
          </a:p>
          <a:p>
            <a:pPr marL="171450" lvl="0" indent="-171450">
              <a:spcBef>
                <a:spcPts val="600"/>
              </a:spcBef>
              <a:spcAft>
                <a:spcPts val="600"/>
              </a:spcAft>
              <a:buFont typeface="Wingdings" pitchFamily="2" charset="2"/>
              <a:buChar char="§"/>
            </a:pPr>
            <a:r>
              <a:rPr lang="en-AU" sz="1700" dirty="0" smtClean="0">
                <a:latin typeface="Arial" pitchFamily="34" charset="0"/>
                <a:cs typeface="Arial" pitchFamily="34" charset="0"/>
              </a:rPr>
              <a:t>Co-Pay Information</a:t>
            </a:r>
          </a:p>
          <a:p>
            <a:pPr marL="682625" lvl="1" indent="-225425">
              <a:spcAft>
                <a:spcPts val="300"/>
              </a:spcAft>
              <a:buFont typeface="Arial" pitchFamily="34" charset="0"/>
              <a:buChar char="–"/>
            </a:pPr>
            <a:r>
              <a:rPr lang="en-AU" sz="1400" dirty="0" smtClean="0">
                <a:latin typeface="Arial" pitchFamily="34" charset="0"/>
                <a:cs typeface="Arial" pitchFamily="34" charset="0"/>
              </a:rPr>
              <a:t>Cost benefits of generic versus  preferred/ non-preferred brand</a:t>
            </a:r>
          </a:p>
          <a:p>
            <a:pPr marL="171450" lvl="0" indent="-171450">
              <a:spcBef>
                <a:spcPts val="600"/>
              </a:spcBef>
              <a:spcAft>
                <a:spcPts val="600"/>
              </a:spcAft>
              <a:buFont typeface="Wingdings" pitchFamily="2" charset="2"/>
              <a:buChar char="§"/>
            </a:pPr>
            <a:r>
              <a:rPr lang="en-AU" sz="1700" dirty="0" smtClean="0">
                <a:latin typeface="Arial" pitchFamily="34" charset="0"/>
                <a:cs typeface="Arial" pitchFamily="34" charset="0"/>
              </a:rPr>
              <a:t>Catalyst Price &amp; Save</a:t>
            </a:r>
            <a:r>
              <a:rPr lang="en-AU" sz="1600" baseline="30000" dirty="0" smtClean="0">
                <a:latin typeface="Arial" pitchFamily="34" charset="0"/>
                <a:cs typeface="Arial" pitchFamily="34" charset="0"/>
              </a:rPr>
              <a:t>SM</a:t>
            </a:r>
          </a:p>
          <a:p>
            <a:pPr marL="682625" lvl="1" indent="-225425">
              <a:spcAft>
                <a:spcPts val="300"/>
              </a:spcAft>
              <a:buFont typeface="Arial" pitchFamily="34" charset="0"/>
              <a:buChar char="–"/>
            </a:pPr>
            <a:r>
              <a:rPr lang="en-AU" sz="1400" dirty="0" smtClean="0">
                <a:latin typeface="Arial" pitchFamily="34" charset="0"/>
                <a:cs typeface="Arial" pitchFamily="34" charset="0"/>
              </a:rPr>
              <a:t>Brand vs. generic equivalent pricing</a:t>
            </a:r>
          </a:p>
          <a:p>
            <a:pPr marL="682625" lvl="1" indent="-225425">
              <a:spcAft>
                <a:spcPts val="600"/>
              </a:spcAft>
              <a:buFont typeface="Arial" pitchFamily="34" charset="0"/>
              <a:buChar char="–"/>
            </a:pPr>
            <a:r>
              <a:rPr lang="en-AU" sz="1400" dirty="0" smtClean="0">
                <a:latin typeface="Arial" pitchFamily="34" charset="0"/>
                <a:cs typeface="Arial" pitchFamily="34" charset="0"/>
              </a:rPr>
              <a:t>Search for lowest cost pharmacy</a:t>
            </a:r>
          </a:p>
          <a:p>
            <a:pPr marL="682625" lvl="1" indent="-225425">
              <a:spcAft>
                <a:spcPts val="600"/>
              </a:spcAft>
              <a:buFont typeface="Arial" pitchFamily="34" charset="0"/>
              <a:buChar char="–"/>
            </a:pPr>
            <a:r>
              <a:rPr lang="en-AU" sz="1400" dirty="0" smtClean="0">
                <a:latin typeface="Arial" pitchFamily="34" charset="0"/>
                <a:cs typeface="Arial" pitchFamily="34" charset="0"/>
              </a:rPr>
              <a:t>Review lower cost therapeutic alternative medication options</a:t>
            </a:r>
          </a:p>
          <a:p>
            <a:pPr marL="225425" indent="-225425">
              <a:spcAft>
                <a:spcPts val="600"/>
              </a:spcAft>
              <a:buFont typeface="Wingdings" pitchFamily="2" charset="2"/>
              <a:buChar char="§"/>
            </a:pPr>
            <a:r>
              <a:rPr lang="en-AU" sz="1700" dirty="0" smtClean="0">
                <a:latin typeface="Arial" pitchFamily="34" charset="0"/>
                <a:cs typeface="Arial" pitchFamily="34" charset="0"/>
              </a:rPr>
              <a:t>Locate pharmacies, refill reminders targeted messaging and much more!</a:t>
            </a:r>
            <a:endParaRPr lang="en-US" sz="1700" dirty="0">
              <a:latin typeface="Arial" pitchFamily="34" charset="0"/>
              <a:cs typeface="Arial" pitchFamily="34" charset="0"/>
            </a:endParaRPr>
          </a:p>
        </p:txBody>
      </p:sp>
      <p:grpSp>
        <p:nvGrpSpPr>
          <p:cNvPr id="3" name="Group 11"/>
          <p:cNvGrpSpPr/>
          <p:nvPr/>
        </p:nvGrpSpPr>
        <p:grpSpPr>
          <a:xfrm>
            <a:off x="5638800" y="1371600"/>
            <a:ext cx="2476656" cy="4800600"/>
            <a:chOff x="6410666" y="620688"/>
            <a:chExt cx="2733334" cy="4752381"/>
          </a:xfrm>
        </p:grpSpPr>
        <p:pic>
          <p:nvPicPr>
            <p:cNvPr id="13" name="Picture 12" descr="iphone.png"/>
            <p:cNvPicPr>
              <a:picLocks noChangeAspect="1"/>
            </p:cNvPicPr>
            <p:nvPr/>
          </p:nvPicPr>
          <p:blipFill>
            <a:blip r:embed="rId2" cstate="print"/>
            <a:stretch>
              <a:fillRect/>
            </a:stretch>
          </p:blipFill>
          <p:spPr>
            <a:xfrm>
              <a:off x="6410666" y="620688"/>
              <a:ext cx="2733334" cy="4752381"/>
            </a:xfrm>
            <a:prstGeom prst="rect">
              <a:avLst/>
            </a:prstGeom>
          </p:spPr>
        </p:pic>
        <p:pic>
          <p:nvPicPr>
            <p:cNvPr id="14" name="Picture 3"/>
            <p:cNvPicPr>
              <a:picLocks noChangeAspect="1" noChangeArrowheads="1"/>
            </p:cNvPicPr>
            <p:nvPr/>
          </p:nvPicPr>
          <p:blipFill>
            <a:blip r:embed="rId3" cstate="print"/>
            <a:srcRect/>
            <a:stretch>
              <a:fillRect/>
            </a:stretch>
          </p:blipFill>
          <p:spPr bwMode="auto">
            <a:xfrm>
              <a:off x="6660232" y="1412776"/>
              <a:ext cx="2160240" cy="3165731"/>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Catalyst Rx Mobile</a:t>
            </a:r>
            <a:r>
              <a:rPr lang="en-US" b="0" baseline="30000" dirty="0" smtClean="0"/>
              <a:t>SM</a:t>
            </a:r>
            <a:r>
              <a:rPr lang="en-US" dirty="0" smtClean="0"/>
              <a:t> Promotional Resources</a:t>
            </a:r>
            <a:endParaRPr lang="en-US" dirty="0"/>
          </a:p>
        </p:txBody>
      </p:sp>
      <p:sp>
        <p:nvSpPr>
          <p:cNvPr id="3" name="Content Placeholder 2"/>
          <p:cNvSpPr>
            <a:spLocks noGrp="1"/>
          </p:cNvSpPr>
          <p:nvPr>
            <p:ph idx="1"/>
          </p:nvPr>
        </p:nvSpPr>
        <p:spPr>
          <a:xfrm>
            <a:off x="1066800" y="1295400"/>
            <a:ext cx="4724400" cy="609600"/>
          </a:xfrm>
        </p:spPr>
        <p:txBody>
          <a:bodyPr/>
          <a:lstStyle/>
          <a:p>
            <a:pPr>
              <a:buNone/>
            </a:pPr>
            <a:r>
              <a:rPr lang="en-US" dirty="0" smtClean="0"/>
              <a:t>Member flyer in PDF</a:t>
            </a:r>
            <a:endParaRPr lang="en-US" dirty="0"/>
          </a:p>
        </p:txBody>
      </p:sp>
      <p:pic>
        <p:nvPicPr>
          <p:cNvPr id="1026" name="Picture 2"/>
          <p:cNvPicPr>
            <a:picLocks noChangeAspect="1" noChangeArrowheads="1"/>
          </p:cNvPicPr>
          <p:nvPr/>
        </p:nvPicPr>
        <p:blipFill>
          <a:blip r:embed="rId3"/>
          <a:srcRect l="18517" r="17145" b="799"/>
          <a:stretch>
            <a:fillRect/>
          </a:stretch>
        </p:blipFill>
        <p:spPr bwMode="auto">
          <a:xfrm>
            <a:off x="4977984" y="1752600"/>
            <a:ext cx="3428691" cy="4535085"/>
          </a:xfrm>
          <a:prstGeom prst="rect">
            <a:avLst/>
          </a:prstGeom>
          <a:solidFill>
            <a:schemeClr val="accent1"/>
          </a:solidFill>
          <a:ln w="9525">
            <a:solidFill>
              <a:schemeClr val="accent1"/>
            </a:solidFill>
            <a:miter lim="800000"/>
            <a:headEnd/>
            <a:tailEnd/>
          </a:ln>
        </p:spPr>
      </p:pic>
      <p:graphicFrame>
        <p:nvGraphicFramePr>
          <p:cNvPr id="1027" name="Object 3"/>
          <p:cNvGraphicFramePr>
            <a:graphicFrameLocks noChangeAspect="1"/>
          </p:cNvGraphicFramePr>
          <p:nvPr/>
        </p:nvGraphicFramePr>
        <p:xfrm>
          <a:off x="457200" y="1752600"/>
          <a:ext cx="3510657" cy="4543621"/>
        </p:xfrm>
        <a:graphic>
          <a:graphicData uri="http://schemas.openxmlformats.org/presentationml/2006/ole">
            <p:oleObj spid="_x0000_s6146" name="Acrobat Document" r:id="rId4" imgW="4196520" imgH="5430600" progId="AcroExch.Document.7">
              <p:embed/>
            </p:oleObj>
          </a:graphicData>
        </a:graphic>
      </p:graphicFrame>
      <p:sp>
        <p:nvSpPr>
          <p:cNvPr id="6" name="Content Placeholder 2"/>
          <p:cNvSpPr txBox="1">
            <a:spLocks/>
          </p:cNvSpPr>
          <p:nvPr/>
        </p:nvSpPr>
        <p:spPr>
          <a:xfrm>
            <a:off x="5043714" y="1295400"/>
            <a:ext cx="4724400" cy="609600"/>
          </a:xfrm>
          <a:prstGeom prst="rect">
            <a:avLst/>
          </a:prstGeom>
        </p:spPr>
        <p:txBody>
          <a:bodyPr vert="horz" lIns="91424" tIns="45712" rIns="91424" bIns="45712" rtlCol="0">
            <a:normAutofit/>
          </a:bodyPr>
          <a:lstStyle/>
          <a:p>
            <a:pPr marL="342840" marR="0" lvl="0" indent="-342840" algn="l" defTabSz="457118" rtl="0" eaLnBrk="1" fontAlgn="auto" latinLnBrk="0" hangingPunct="1">
              <a:lnSpc>
                <a:spcPct val="100000"/>
              </a:lnSpc>
              <a:spcBef>
                <a:spcPct val="20000"/>
              </a:spcBef>
              <a:spcAft>
                <a:spcPts val="0"/>
              </a:spcAft>
              <a:buClrTx/>
              <a:buSzTx/>
              <a:tabLst/>
              <a:defRPr/>
            </a:pPr>
            <a:r>
              <a:rPr lang="en-US" sz="2000" dirty="0" smtClean="0">
                <a:latin typeface="Arial" pitchFamily="34" charset="0"/>
                <a:cs typeface="Arial" pitchFamily="34" charset="0"/>
              </a:rPr>
              <a:t>Webpage on catalystrx.com</a:t>
            </a:r>
            <a:endParaRPr kumimoji="0" lang="en-US" sz="2000" b="0" i="0" u="none" strike="noStrike" kern="1200" cap="none" spc="0" normalizeH="0" baseline="0" noProof="0" dirty="0">
              <a:ln>
                <a:noFill/>
              </a:ln>
              <a:effectLst/>
              <a:uLnTx/>
              <a:uFillTx/>
              <a:latin typeface="Arial" pitchFamily="34" charset="0"/>
              <a:ea typeface="+mn-ea"/>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atalyst Blue">
      <a:dk1>
        <a:sysClr val="windowText" lastClr="000000"/>
      </a:dk1>
      <a:lt1>
        <a:sysClr val="window" lastClr="FFFFFF"/>
      </a:lt1>
      <a:dk2>
        <a:srgbClr val="004990"/>
      </a:dk2>
      <a:lt2>
        <a:srgbClr val="EEECE1"/>
      </a:lt2>
      <a:accent1>
        <a:srgbClr val="1AB7EA"/>
      </a:accent1>
      <a:accent2>
        <a:srgbClr val="004990"/>
      </a:accent2>
      <a:accent3>
        <a:srgbClr val="1AB7EA"/>
      </a:accent3>
      <a:accent4>
        <a:srgbClr val="004990"/>
      </a:accent4>
      <a:accent5>
        <a:srgbClr val="1AB7EA"/>
      </a:accent5>
      <a:accent6>
        <a:srgbClr val="004990"/>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documentManagement>
    <Categories xmlns="c3aadb07-7789-4d12-9c57-ec170276ed4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460158C9D077A47A87DF5EAC3CBD5F4" ma:contentTypeVersion="4" ma:contentTypeDescription="Create a new document." ma:contentTypeScope="" ma:versionID="1a2a8a3ea833f9ffae798988cd8ea0ef">
  <xsd:schema xmlns:xsd="http://www.w3.org/2001/XMLSchema" xmlns:p="http://schemas.microsoft.com/office/2006/metadata/properties" xmlns:ns2="c3aadb07-7789-4d12-9c57-ec170276ed43" targetNamespace="http://schemas.microsoft.com/office/2006/metadata/properties" ma:root="true" ma:fieldsID="cd970602604bb8dbf7553a5f55d85a2a" ns2:_="">
    <xsd:import namespace="c3aadb07-7789-4d12-9c57-ec170276ed43"/>
    <xsd:element name="properties">
      <xsd:complexType>
        <xsd:sequence>
          <xsd:element name="documentManagement">
            <xsd:complexType>
              <xsd:all>
                <xsd:element ref="ns2:Categories" minOccurs="0"/>
              </xsd:all>
            </xsd:complexType>
          </xsd:element>
        </xsd:sequence>
      </xsd:complexType>
    </xsd:element>
  </xsd:schema>
  <xsd:schema xmlns:xsd="http://www.w3.org/2001/XMLSchema" xmlns:dms="http://schemas.microsoft.com/office/2006/documentManagement/types" targetNamespace="c3aadb07-7789-4d12-9c57-ec170276ed43" elementFormDefault="qualified">
    <xsd:import namespace="http://schemas.microsoft.com/office/2006/documentManagement/types"/>
    <xsd:element name="Categories" ma:index="8" nillable="true" ma:displayName="Categories" ma:internalName="Categories" ma:readOnly="fals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2ECBFB7B-97F7-44F3-A95C-C921AB5D4AA1}">
  <ds:schemaRefs>
    <ds:schemaRef ds:uri="http://schemas.microsoft.com/sharepoint/v3/contenttype/forms"/>
  </ds:schemaRefs>
</ds:datastoreItem>
</file>

<file path=customXml/itemProps2.xml><?xml version="1.0" encoding="utf-8"?>
<ds:datastoreItem xmlns:ds="http://schemas.openxmlformats.org/officeDocument/2006/customXml" ds:itemID="{EAB4BE19-70C5-48D7-9F86-23B4848BADFA}">
  <ds:schemaRefs>
    <ds:schemaRef ds:uri="http://schemas.microsoft.com/office/2006/documentManagement/types"/>
    <ds:schemaRef ds:uri="http://purl.org/dc/elements/1.1/"/>
    <ds:schemaRef ds:uri="http://purl.org/dc/terms/"/>
    <ds:schemaRef ds:uri="http://purl.org/dc/dcmitype/"/>
    <ds:schemaRef ds:uri="http://www.w3.org/XML/1998/namespace"/>
    <ds:schemaRef ds:uri="http://schemas.microsoft.com/office/2006/metadata/properties"/>
    <ds:schemaRef ds:uri="c3aadb07-7789-4d12-9c57-ec170276ed43"/>
    <ds:schemaRef ds:uri="http://schemas.openxmlformats.org/package/2006/metadata/core-properties"/>
  </ds:schemaRefs>
</ds:datastoreItem>
</file>

<file path=customXml/itemProps3.xml><?xml version="1.0" encoding="utf-8"?>
<ds:datastoreItem xmlns:ds="http://schemas.openxmlformats.org/officeDocument/2006/customXml" ds:itemID="{0443BFE1-8BFB-4E61-84BB-B8869C1E99F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3aadb07-7789-4d12-9c57-ec170276ed43"/>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emplate/>
  <TotalTime>4384</TotalTime>
  <Words>4970</Words>
  <Application>Microsoft Office PowerPoint</Application>
  <PresentationFormat>On-screen Show (4:3)</PresentationFormat>
  <Paragraphs>1968</Paragraphs>
  <Slides>26</Slides>
  <Notes>21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26</vt:i4>
      </vt:variant>
    </vt:vector>
  </HeadingPairs>
  <TitlesOfParts>
    <vt:vector size="28" baseType="lpstr">
      <vt:lpstr>Office Theme</vt:lpstr>
      <vt:lpstr>Acrobat Document</vt:lpstr>
      <vt:lpstr>Performance Highlights and Strategic Review Year End 2011     Bakers Union &amp; FELRA Health and Welfare Fund May 4, 2012 </vt:lpstr>
      <vt:lpstr>Agenda</vt:lpstr>
      <vt:lpstr>1. Observations &amp; Top Drug Reports </vt:lpstr>
      <vt:lpstr>Observations:  Top Drugs and Disease Classes</vt:lpstr>
      <vt:lpstr>Observations:  Top Drugs and Disease Classes</vt:lpstr>
      <vt:lpstr>Top 5 Diseases by Plan Cost</vt:lpstr>
      <vt:lpstr>Top 10 Therapeutic Classes by Plan Cost  </vt:lpstr>
      <vt:lpstr>Top 20 Drugs by Total Plan Cost </vt:lpstr>
      <vt:lpstr>Top Specialty Drugs by Plan Cost </vt:lpstr>
      <vt:lpstr>2. Executive Summaries</vt:lpstr>
      <vt:lpstr>2011 Quarterly Executive Summary</vt:lpstr>
      <vt:lpstr> 2011  Monthly Executive Summary</vt:lpstr>
      <vt:lpstr>3. Catalyst Rx and Industry Updates </vt:lpstr>
      <vt:lpstr>Formulary Advantage Class Updates</vt:lpstr>
      <vt:lpstr>Catalyst Rx Formulary Advantage</vt:lpstr>
      <vt:lpstr>Catalyst Rx Formulary Advantage</vt:lpstr>
      <vt:lpstr>Catalyst Rx Formulary Advantage Specialty Categories</vt:lpstr>
      <vt:lpstr>Catalyst Rx In the News</vt:lpstr>
      <vt:lpstr>What’s New in the Industry?</vt:lpstr>
      <vt:lpstr>What’s New in the Industry?</vt:lpstr>
      <vt:lpstr>What’s New in the Industry?</vt:lpstr>
      <vt:lpstr>What’s New in the Industry?</vt:lpstr>
      <vt:lpstr>4. Catalyst Rx Web Tools </vt:lpstr>
      <vt:lpstr>New Mobile Technology: Engaging Members</vt:lpstr>
      <vt:lpstr>Catalyst Rx MobileSM Features</vt:lpstr>
      <vt:lpstr>Catalyst Rx MobileSM Promotional Resources</vt:lpstr>
    </vt:vector>
  </TitlesOfParts>
  <Company>Catalyst Rx</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 - 2010 Catalyst Rx (single logo)</dc:title>
  <dc:creator>Kevin Bush</dc:creator>
  <cp:lastModifiedBy>jmiddleton</cp:lastModifiedBy>
  <cp:revision>538</cp:revision>
  <dcterms:created xsi:type="dcterms:W3CDTF">2009-11-18T21:25:34Z</dcterms:created>
  <dcterms:modified xsi:type="dcterms:W3CDTF">2012-05-01T13:44:44Z</dcterms:modified>
  <cp:contentType>Document</cp:contentTyp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0x0101002460158C9D077A47A87DF5EAC3CBD5F4</vt:lpwstr>
  </property>
</Properties>
</file>